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97" r:id="rId3"/>
    <p:sldId id="258" r:id="rId4"/>
    <p:sldId id="261" r:id="rId5"/>
    <p:sldId id="282" r:id="rId6"/>
    <p:sldId id="283" r:id="rId7"/>
    <p:sldId id="286" r:id="rId8"/>
    <p:sldId id="284" r:id="rId9"/>
    <p:sldId id="285" r:id="rId10"/>
    <p:sldId id="278" r:id="rId11"/>
    <p:sldId id="279" r:id="rId12"/>
    <p:sldId id="263" r:id="rId13"/>
    <p:sldId id="262" r:id="rId14"/>
    <p:sldId id="264" r:id="rId15"/>
    <p:sldId id="295" r:id="rId16"/>
    <p:sldId id="288" r:id="rId17"/>
    <p:sldId id="266" r:id="rId18"/>
    <p:sldId id="296" r:id="rId19"/>
    <p:sldId id="265" r:id="rId20"/>
    <p:sldId id="267" r:id="rId21"/>
    <p:sldId id="291" r:id="rId22"/>
    <p:sldId id="268" r:id="rId23"/>
    <p:sldId id="292" r:id="rId24"/>
    <p:sldId id="269" r:id="rId25"/>
    <p:sldId id="293" r:id="rId26"/>
    <p:sldId id="294" r:id="rId27"/>
    <p:sldId id="270" r:id="rId28"/>
    <p:sldId id="271" r:id="rId29"/>
    <p:sldId id="298" r:id="rId30"/>
    <p:sldId id="273" r:id="rId31"/>
    <p:sldId id="274" r:id="rId32"/>
    <p:sldId id="275" r:id="rId33"/>
    <p:sldId id="29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46" autoAdjust="0"/>
    <p:restoredTop sz="79777"/>
  </p:normalViewPr>
  <p:slideViewPr>
    <p:cSldViewPr snapToGrid="0" snapToObjects="1">
      <p:cViewPr varScale="1">
        <p:scale>
          <a:sx n="71" d="100"/>
          <a:sy n="71" d="100"/>
        </p:scale>
        <p:origin x="6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7ACEEE-BA79-AA40-9C97-EAE5F1E088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226330C-E280-434A-A986-0F5268DEBD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10E2EF-1259-C744-8310-C2418068326D}" type="datetimeFigureOut">
              <a:rPr lang="en-US" smtClean="0"/>
              <a:t>2/12/2019</a:t>
            </a:fld>
            <a:endParaRPr lang="en-US"/>
          </a:p>
        </p:txBody>
      </p:sp>
      <p:sp>
        <p:nvSpPr>
          <p:cNvPr id="4" name="Footer Placeholder 3">
            <a:extLst>
              <a:ext uri="{FF2B5EF4-FFF2-40B4-BE49-F238E27FC236}">
                <a16:creationId xmlns:a16="http://schemas.microsoft.com/office/drawing/2014/main" id="{0959A992-AC7D-0944-8328-BFC74580FB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2291C8-0471-AC43-93CB-F5D0281262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C579CD-BC7F-3246-96F5-306F76EA45F1}" type="slidenum">
              <a:rPr lang="en-US" smtClean="0"/>
              <a:t>‹#›</a:t>
            </a:fld>
            <a:endParaRPr lang="en-US"/>
          </a:p>
        </p:txBody>
      </p:sp>
    </p:spTree>
    <p:extLst>
      <p:ext uri="{BB962C8B-B14F-4D97-AF65-F5344CB8AC3E}">
        <p14:creationId xmlns:p14="http://schemas.microsoft.com/office/powerpoint/2010/main" val="2633126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F9107-F9E9-DD46-A766-18C0DEC5405C}" type="datetimeFigureOut">
              <a:rPr lang="en-US" smtClean="0"/>
              <a:t>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88005-BA81-B84E-9653-31D86F5B2895}" type="slidenum">
              <a:rPr lang="en-US" smtClean="0"/>
              <a:t>‹#›</a:t>
            </a:fld>
            <a:endParaRPr lang="en-US"/>
          </a:p>
        </p:txBody>
      </p:sp>
    </p:spTree>
    <p:extLst>
      <p:ext uri="{BB962C8B-B14F-4D97-AF65-F5344CB8AC3E}">
        <p14:creationId xmlns:p14="http://schemas.microsoft.com/office/powerpoint/2010/main" val="325506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1" dirty="0"/>
              <a:t>Jézussal járni</a:t>
            </a:r>
            <a:endParaRPr lang="en-US" b="1" dirty="0"/>
          </a:p>
          <a:p>
            <a:endParaRPr lang="en-US" b="1" dirty="0"/>
          </a:p>
          <a:p>
            <a:pPr indent="457200">
              <a:lnSpc>
                <a:spcPts val="2000"/>
              </a:lnSpc>
              <a:spcAft>
                <a:spcPts val="0"/>
              </a:spcAft>
              <a:tabLst>
                <a:tab pos="457200" algn="l"/>
              </a:tabLst>
            </a:pPr>
            <a:r>
              <a:rPr lang="hu-HU" sz="1200" dirty="0">
                <a:effectLst/>
                <a:latin typeface="Calibri" panose="020F0502020204030204" pitchFamily="34" charset="0"/>
                <a:ea typeface="Calibri" panose="020F0502020204030204" pitchFamily="34" charset="0"/>
                <a:cs typeface="Calibri" panose="020F0502020204030204" pitchFamily="34" charset="0"/>
              </a:rPr>
              <a:t>Rövid történetünk egy fiatal nőről szól, aki főiskolára szeretett volna menni. Ám szíve megremegett, amikor a jelentkezési lapon a következő kérdéshez ért: - Vezető típus vagy? Őszinte és lelkiismeretes lévén nemet írt a rovatba és a legrosszabbra számítva elküldte a dokumentumot. Legnagyobb meglepetésére a következő választ kapta a főiskolától: - „Kedves pályázónk! A jelentkezési lapok tanulmányozása során kiderült, hogy idén 1452 új vezető hallgatónk lesz. Felvesszük Önt, mert szerintünk feltétlenül szükséges, hogy legalább egy követőjük legyen.”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ts val="2000"/>
              </a:lnSpc>
              <a:spcAft>
                <a:spcPts val="0"/>
              </a:spcAft>
              <a:tabLst>
                <a:tab pos="457200" algn="l"/>
              </a:tabLst>
            </a:pPr>
            <a:r>
              <a:rPr lang="hu-HU" sz="1200" dirty="0">
                <a:effectLst/>
                <a:latin typeface="Calibri" panose="020F0502020204030204" pitchFamily="34" charset="0"/>
                <a:ea typeface="Calibri" panose="020F0502020204030204" pitchFamily="34" charset="0"/>
                <a:cs typeface="Calibri" panose="020F0502020204030204" pitchFamily="34" charset="0"/>
              </a:rPr>
              <a:t>Egy több, mint 7 milliárd embert számláló világban Isten országának szüksége van Jézust követő emberekre. A gond az, hogy sokan, akik Krisztus tanítványainak valljuk magunkat, legfőbb felelősségünkről - miszerint keresztényként az Ő alázatos követőivé kell lennünk - megfeledkezve, a vezetővé válásra koncentrálunk. A tanítványnak követőként alaposan meg kell ismernie a Mestert és közvetlenül tőle tanulnia, mielőtt vezetővé válna.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ts val="2000"/>
              </a:lnSpc>
              <a:spcAft>
                <a:spcPts val="0"/>
              </a:spcAft>
              <a:tabLst>
                <a:tab pos="457200" algn="l"/>
              </a:tabLst>
            </a:pPr>
            <a:r>
              <a:rPr lang="hu-HU" sz="1200" dirty="0">
                <a:effectLst/>
                <a:latin typeface="Calibri" panose="020F0502020204030204" pitchFamily="34" charset="0"/>
                <a:ea typeface="Calibri" panose="020F0502020204030204" pitchFamily="34" charset="0"/>
                <a:cs typeface="Calibri" panose="020F0502020204030204" pitchFamily="34" charset="0"/>
              </a:rPr>
              <a:t>Krisztus követői naponta megtapasztalhatják az isteni jelenlét légkörét, melyben imádság és bibliatanulmányozás által megérthetik a tanítványság valódi jelentését és mindazt, amit az Ő követése, ügyének képviselete elvár tőlük. A tanítvány hallgat, figyel és tanul. Előfordulhat, hogy sok mindenben helytelen a nézőpontja és a valódi nagyság megértéséhez másfajta megközelítést, új szemléletmódot kell elsajátítania.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1</a:t>
            </a:fld>
            <a:endParaRPr lang="en-US"/>
          </a:p>
        </p:txBody>
      </p:sp>
    </p:spTree>
    <p:extLst>
      <p:ext uri="{BB962C8B-B14F-4D97-AF65-F5344CB8AC3E}">
        <p14:creationId xmlns:p14="http://schemas.microsoft.com/office/powerpoint/2010/main" val="36491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noProof="0" dirty="0">
                <a:solidFill>
                  <a:schemeClr val="tx1"/>
                </a:solidFill>
                <a:effectLst/>
                <a:latin typeface="+mn-lt"/>
                <a:ea typeface="+mn-ea"/>
                <a:cs typeface="+mn-cs"/>
              </a:rPr>
              <a:t>Kövess engem! </a:t>
            </a:r>
          </a:p>
          <a:p>
            <a:endParaRPr lang="hu-HU" sz="1200" kern="1200" noProof="0" dirty="0">
              <a:solidFill>
                <a:schemeClr val="tx1"/>
              </a:solidFill>
              <a:effectLst/>
              <a:latin typeface="+mn-lt"/>
              <a:ea typeface="+mn-ea"/>
              <a:cs typeface="+mn-cs"/>
            </a:endParaRPr>
          </a:p>
          <a:p>
            <a:r>
              <a:rPr lang="hu-HU" sz="1200" dirty="0">
                <a:effectLst/>
                <a:latin typeface="Calibri" panose="020F0502020204030204" pitchFamily="34" charset="0"/>
                <a:ea typeface="Calibri" panose="020F0502020204030204" pitchFamily="34" charset="0"/>
              </a:rPr>
              <a:t>Ma délelőtt a tanítványság e három vonatkozását fogjuk részletesebben megvizsgálni. Először </a:t>
            </a:r>
            <a:r>
              <a:rPr lang="hu-HU" sz="1200" b="1" i="1" dirty="0">
                <a:effectLst/>
                <a:latin typeface="Calibri" panose="020F0502020204030204" pitchFamily="34" charset="0"/>
                <a:ea typeface="Calibri" panose="020F0502020204030204" pitchFamily="34" charset="0"/>
              </a:rPr>
              <a:t>a tanítványságra való elhívást</a:t>
            </a:r>
            <a:r>
              <a:rPr lang="hu-HU" sz="1200" dirty="0">
                <a:effectLst/>
                <a:latin typeface="Calibri" panose="020F0502020204030204" pitchFamily="34" charset="0"/>
                <a:ea typeface="Calibri" panose="020F0502020204030204" pitchFamily="34" charset="0"/>
              </a:rPr>
              <a:t>, majd </a:t>
            </a:r>
            <a:r>
              <a:rPr lang="hu-HU" sz="1200" b="1" i="1" dirty="0">
                <a:effectLst/>
                <a:latin typeface="Calibri" panose="020F0502020204030204" pitchFamily="34" charset="0"/>
                <a:ea typeface="Calibri" panose="020F0502020204030204" pitchFamily="34" charset="0"/>
              </a:rPr>
              <a:t>a tanítványság árát,</a:t>
            </a:r>
            <a:r>
              <a:rPr lang="hu-HU" sz="1200" dirty="0">
                <a:effectLst/>
                <a:latin typeface="Calibri" panose="020F0502020204030204" pitchFamily="34" charset="0"/>
                <a:ea typeface="Calibri" panose="020F0502020204030204" pitchFamily="34" charset="0"/>
              </a:rPr>
              <a:t> és végül </a:t>
            </a:r>
            <a:r>
              <a:rPr lang="hu-HU" sz="1200" b="1" i="1" dirty="0">
                <a:effectLst/>
                <a:latin typeface="Calibri" panose="020F0502020204030204" pitchFamily="34" charset="0"/>
                <a:ea typeface="Calibri" panose="020F0502020204030204" pitchFamily="34" charset="0"/>
              </a:rPr>
              <a:t>a tanítványság következményeit.</a:t>
            </a:r>
            <a:endParaRPr lang="hu-HU" b="1" noProof="0" dirty="0"/>
          </a:p>
        </p:txBody>
      </p:sp>
      <p:sp>
        <p:nvSpPr>
          <p:cNvPr id="4" name="Slide Number Placeholder 3"/>
          <p:cNvSpPr>
            <a:spLocks noGrp="1"/>
          </p:cNvSpPr>
          <p:nvPr>
            <p:ph type="sldNum" sz="quarter" idx="5"/>
          </p:nvPr>
        </p:nvSpPr>
        <p:spPr/>
        <p:txBody>
          <a:bodyPr/>
          <a:lstStyle/>
          <a:p>
            <a:fld id="{86588005-BA81-B84E-9653-31D86F5B2895}" type="slidenum">
              <a:rPr lang="en-US" smtClean="0"/>
              <a:t>10</a:t>
            </a:fld>
            <a:endParaRPr lang="en-US"/>
          </a:p>
        </p:txBody>
      </p:sp>
    </p:spTree>
    <p:extLst>
      <p:ext uri="{BB962C8B-B14F-4D97-AF65-F5344CB8AC3E}">
        <p14:creationId xmlns:p14="http://schemas.microsoft.com/office/powerpoint/2010/main" val="2141212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1" noProof="0" dirty="0"/>
              <a:t>Kövess engem!</a:t>
            </a:r>
          </a:p>
          <a:p>
            <a:endParaRPr lang="hu-HU" sz="1200" kern="1200" noProof="0" dirty="0">
              <a:solidFill>
                <a:schemeClr val="tx1"/>
              </a:solidFill>
              <a:effectLst/>
              <a:latin typeface="+mn-lt"/>
              <a:ea typeface="+mn-ea"/>
              <a:cs typeface="+mn-cs"/>
            </a:endParaRPr>
          </a:p>
          <a:p>
            <a:pPr indent="457200">
              <a:lnSpc>
                <a:spcPts val="2000"/>
              </a:lnSpc>
              <a:spcAft>
                <a:spcPts val="0"/>
              </a:spcAft>
              <a:tabLst>
                <a:tab pos="457200" algn="l"/>
              </a:tabLst>
            </a:pPr>
            <a:r>
              <a:rPr lang="hu-HU"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Jézus figyelmeztet, hogy mielőtt </a:t>
            </a:r>
            <a:r>
              <a:rPr lang="hu-HU" sz="1200" b="1"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elhívására válaszolnánk</a:t>
            </a:r>
            <a:r>
              <a:rPr lang="hu-HU"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hu-HU"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számolnunk kell </a:t>
            </a:r>
            <a:r>
              <a:rPr lang="hu-HU" sz="1200" b="1"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annak árával</a:t>
            </a:r>
            <a:r>
              <a:rPr lang="hu-HU"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és tisztában kell lennünk </a:t>
            </a:r>
            <a:r>
              <a:rPr lang="hu-HU" sz="1200" b="1"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 következményeivel</a:t>
            </a:r>
            <a:r>
              <a:rPr lang="hu-HU"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is. </a:t>
            </a:r>
            <a:r>
              <a:rPr lang="hu-HU" sz="1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„Ha valaki én utánam akar jönni, tagadja meg magát, és vegye fel az ő keresztjét minden nap, és kövessen engem.“ (Lukács 9:23). </a:t>
            </a:r>
            <a:endParaRPr lang="hu-HU"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11</a:t>
            </a:fld>
            <a:endParaRPr lang="en-US"/>
          </a:p>
        </p:txBody>
      </p:sp>
    </p:spTree>
    <p:extLst>
      <p:ext uri="{BB962C8B-B14F-4D97-AF65-F5344CB8AC3E}">
        <p14:creationId xmlns:p14="http://schemas.microsoft.com/office/powerpoint/2010/main" val="3787008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A tanítványságra való elhívás</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Évszázadok óta folyamatosan hangzik az első parancs: - „Kövess engem!”. E jézusi hívásra adott válasz, amiben mindenkinek döntenie kell az életünket leginkább megváltoztató választás. A világ azonban tele van a figyelmünket zajosan követelő hangokkal, időnket, energiánkat és elköteleződésünket igénylő dolgokkal.  Sokunk számára vonzó lehet valamilyen szervezethez csatlakozni, érdemes, jó ügyet támogatni, vagy valamilyen új irányzatot követni.  </a:t>
            </a:r>
          </a:p>
          <a:p>
            <a:r>
              <a:rPr lang="hu-HU" sz="1200" kern="1200" dirty="0">
                <a:solidFill>
                  <a:schemeClr val="tx1"/>
                </a:solidFill>
                <a:effectLst/>
                <a:latin typeface="+mn-lt"/>
                <a:ea typeface="+mn-ea"/>
                <a:cs typeface="+mn-cs"/>
              </a:rPr>
              <a:t>Az elmúlt évszázadok során jó néhány karizmatikus ember nevezte tanítványnak magát, úgynevezett </a:t>
            </a:r>
            <a:r>
              <a:rPr lang="hu-HU" sz="1200" i="1" kern="1200" dirty="0">
                <a:solidFill>
                  <a:schemeClr val="tx1"/>
                </a:solidFill>
                <a:effectLst/>
                <a:latin typeface="+mn-lt"/>
                <a:ea typeface="+mn-ea"/>
                <a:cs typeface="+mn-cs"/>
              </a:rPr>
              <a:t>keresztényeket </a:t>
            </a:r>
            <a:r>
              <a:rPr lang="hu-HU" sz="1200" kern="1200" dirty="0">
                <a:solidFill>
                  <a:schemeClr val="tx1"/>
                </a:solidFill>
                <a:effectLst/>
                <a:latin typeface="+mn-lt"/>
                <a:ea typeface="+mn-ea"/>
                <a:cs typeface="+mn-cs"/>
              </a:rPr>
              <a:t>kultikus tisztelet övezett, és a popsztárok is hatalmas rajongótábort vonzanak. Ebben a hangzavarban mégis van egy hang, amely figyelmet követel magának: a tanítványságra való elhívás hangja. Sokan döntenek úgy, hogy figyelmen kívül hagyják a Jézus követésére felszólító hangot, ám az mégis, ahogy már több, mint kétezer esztendeje tovább hangzik. Jézus hívja a férfiakat és nőket: „Kövess engem!”   </a:t>
            </a:r>
          </a:p>
          <a:p>
            <a:r>
              <a:rPr lang="hu-HU" sz="1200" kern="1200" dirty="0">
                <a:solidFill>
                  <a:schemeClr val="tx1"/>
                </a:solidFill>
                <a:effectLst/>
                <a:latin typeface="+mn-lt"/>
                <a:ea typeface="+mn-ea"/>
                <a:cs typeface="+mn-cs"/>
              </a:rPr>
              <a:t>Simon Péter és fivére, András tapasztalata (Máté 4:18-20) is a tanítványságra való elhívás első esetének példája. Jézus a Galileai-tenger partján, halászat közben talál rájuk, és hívja el őket: „Kövessetek engem, és emberhalászok lesztek!” Máté leírja, hogy azonnal otthagyják hálóikat és követik Őt. Ez az azonnali válasz ismétlődik Jakab és fivére, János elhívásakor is. Rögtön otthagyják a hajójukat és édesapjukat, minden tétovázás nélkül követik Jézust (21-22. v.). Otthagyják munkájukat, javaikat és családjukat. </a:t>
            </a:r>
            <a:r>
              <a:rPr lang="hu-HU" sz="1200" b="1" i="1" kern="1200" dirty="0">
                <a:solidFill>
                  <a:schemeClr val="tx1"/>
                </a:solidFill>
                <a:effectLst/>
                <a:latin typeface="+mn-lt"/>
                <a:ea typeface="+mn-ea"/>
                <a:cs typeface="+mn-cs"/>
              </a:rPr>
              <a:t>A tanítványságra való elhívás nem fér össze a határozatlansággal, vagy habozással, és azonnali cselekvést igényel. </a:t>
            </a:r>
            <a:r>
              <a:rPr lang="hu-HU" sz="1200" b="1"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86588005-BA81-B84E-9653-31D86F5B2895}" type="slidenum">
              <a:rPr lang="en-US" smtClean="0"/>
              <a:t>12</a:t>
            </a:fld>
            <a:endParaRPr lang="en-US"/>
          </a:p>
        </p:txBody>
      </p:sp>
    </p:spTree>
    <p:extLst>
      <p:ext uri="{BB962C8B-B14F-4D97-AF65-F5344CB8AC3E}">
        <p14:creationId xmlns:p14="http://schemas.microsoft.com/office/powerpoint/2010/main" val="66095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noProof="0" dirty="0">
                <a:solidFill>
                  <a:schemeClr val="tx1"/>
                </a:solidFill>
                <a:effectLst/>
                <a:latin typeface="+mn-lt"/>
                <a:ea typeface="+mn-ea"/>
                <a:cs typeface="+mn-cs"/>
              </a:rPr>
              <a:t>Kövess engem!</a:t>
            </a:r>
          </a:p>
          <a:p>
            <a:endParaRPr lang="hu-HU" sz="1200" kern="1200" noProof="0" dirty="0">
              <a:solidFill>
                <a:schemeClr val="tx1"/>
              </a:solidFill>
              <a:effectLst/>
              <a:latin typeface="+mn-lt"/>
              <a:ea typeface="+mn-ea"/>
              <a:cs typeface="+mn-cs"/>
            </a:endParaRPr>
          </a:p>
          <a:p>
            <a:r>
              <a:rPr lang="hu-HU" sz="1200" kern="1200" noProof="0" dirty="0">
                <a:solidFill>
                  <a:schemeClr val="tx1"/>
                </a:solidFill>
                <a:effectLst/>
                <a:latin typeface="+mn-lt"/>
                <a:ea typeface="+mn-ea"/>
                <a:cs typeface="+mn-cs"/>
              </a:rPr>
              <a:t>Jézus első utasítása tanítványainak az Ő követésére való felszólítás volt. Ugyanez a parancs hangzik felénk is évszázadok óta. </a:t>
            </a:r>
            <a:r>
              <a:rPr lang="hu-HU" sz="1200" kern="1200" dirty="0">
                <a:solidFill>
                  <a:schemeClr val="tx1"/>
                </a:solidFill>
                <a:effectLst/>
                <a:latin typeface="+mn-lt"/>
                <a:ea typeface="+mn-ea"/>
                <a:cs typeface="+mn-cs"/>
              </a:rPr>
              <a:t>E jézusi hívásra adott válasz, amiben mindenkinek döntenie kell </a:t>
            </a:r>
            <a:r>
              <a:rPr lang="hu-HU" sz="1200" b="1" kern="1200" dirty="0">
                <a:solidFill>
                  <a:schemeClr val="tx1"/>
                </a:solidFill>
                <a:effectLst/>
                <a:latin typeface="+mn-lt"/>
                <a:ea typeface="+mn-ea"/>
                <a:cs typeface="+mn-cs"/>
              </a:rPr>
              <a:t>az életünket leginkább megváltoztató döntés. </a:t>
            </a:r>
            <a:endParaRPr lang="hu-HU" sz="1200" b="1" kern="1200" noProof="0" dirty="0">
              <a:solidFill>
                <a:schemeClr val="tx1"/>
              </a:solidFill>
              <a:effectLst/>
              <a:latin typeface="+mn-lt"/>
              <a:ea typeface="+mn-ea"/>
              <a:cs typeface="+mn-cs"/>
            </a:endParaRPr>
          </a:p>
          <a:p>
            <a:endParaRPr lang="hu-HU" sz="1200" b="1" kern="1200" noProof="0" dirty="0">
              <a:solidFill>
                <a:schemeClr val="tx1"/>
              </a:solidFill>
              <a:effectLst/>
              <a:latin typeface="+mn-lt"/>
              <a:ea typeface="+mn-ea"/>
              <a:cs typeface="+mn-cs"/>
            </a:endParaRPr>
          </a:p>
          <a:p>
            <a:endParaRPr lang="hu-HU" noProof="0" dirty="0"/>
          </a:p>
        </p:txBody>
      </p:sp>
      <p:sp>
        <p:nvSpPr>
          <p:cNvPr id="4" name="Slide Number Placeholder 3"/>
          <p:cNvSpPr>
            <a:spLocks noGrp="1"/>
          </p:cNvSpPr>
          <p:nvPr>
            <p:ph type="sldNum" sz="quarter" idx="5"/>
          </p:nvPr>
        </p:nvSpPr>
        <p:spPr/>
        <p:txBody>
          <a:bodyPr/>
          <a:lstStyle/>
          <a:p>
            <a:fld id="{86588005-BA81-B84E-9653-31D86F5B2895}" type="slidenum">
              <a:rPr lang="en-US" smtClean="0"/>
              <a:t>13</a:t>
            </a:fld>
            <a:endParaRPr lang="en-US"/>
          </a:p>
        </p:txBody>
      </p:sp>
    </p:spTree>
    <p:extLst>
      <p:ext uri="{BB962C8B-B14F-4D97-AF65-F5344CB8AC3E}">
        <p14:creationId xmlns:p14="http://schemas.microsoft.com/office/powerpoint/2010/main" val="110427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tanítványságra való elhívás</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noProof="0" dirty="0">
              <a:solidFill>
                <a:schemeClr val="tx1"/>
              </a:solidFill>
              <a:effectLst/>
              <a:latin typeface="+mn-lt"/>
              <a:ea typeface="+mn-ea"/>
              <a:cs typeface="+mn-cs"/>
            </a:endParaRPr>
          </a:p>
          <a:p>
            <a:r>
              <a:rPr lang="hu-HU" sz="1200" i="1" kern="1200" dirty="0">
                <a:solidFill>
                  <a:schemeClr val="tx1"/>
                </a:solidFill>
                <a:effectLst/>
                <a:latin typeface="+mn-lt"/>
                <a:ea typeface="+mn-ea"/>
                <a:cs typeface="+mn-cs"/>
              </a:rPr>
              <a:t>Azonnal </a:t>
            </a:r>
            <a:r>
              <a:rPr lang="hu-HU" sz="1200" kern="1200" dirty="0">
                <a:solidFill>
                  <a:schemeClr val="tx1"/>
                </a:solidFill>
                <a:effectLst/>
                <a:latin typeface="+mn-lt"/>
                <a:ea typeface="+mn-ea"/>
                <a:cs typeface="+mn-cs"/>
              </a:rPr>
              <a:t>hátrahagynak mindent, mert egy rabbi követésére való elhívás a legnagyobb megtiszteltetés. Ezekben az egyszerű halászemberekben más rabbik nem láttak volna elegendő szellemi képességet és lelki lehetőséget ahhoz, hogy tanítványukká fogadják őket.  Megértik, hogy Jézus hívása azt jeleni: </a:t>
            </a:r>
            <a:r>
              <a:rPr lang="hu-HU" sz="1200" i="1" kern="1200" dirty="0">
                <a:solidFill>
                  <a:schemeClr val="tx1"/>
                </a:solidFill>
                <a:effectLst/>
                <a:latin typeface="+mn-lt"/>
                <a:ea typeface="+mn-ea"/>
                <a:cs typeface="+mn-cs"/>
              </a:rPr>
              <a:t>érdemesek vagytok rá, hogy a tanítványaim legyetek, hogy rabbik legyetek, akárcsak én, hogy nevemben továbbvigyétek szolgálatomat, ha én már nem leszek veletek.  </a:t>
            </a:r>
            <a:r>
              <a:rPr lang="hu-HU" sz="1200" kern="1200" dirty="0">
                <a:solidFill>
                  <a:schemeClr val="tx1"/>
                </a:solidFill>
                <a:effectLst/>
                <a:latin typeface="+mn-lt"/>
                <a:ea typeface="+mn-ea"/>
                <a:cs typeface="+mn-cs"/>
              </a:rPr>
              <a:t>A Megváltó új szövetségesi kapcsolatra hívja népét. </a:t>
            </a:r>
            <a:r>
              <a:rPr lang="hu-HU" sz="1200" b="1" i="1" kern="1200" dirty="0">
                <a:solidFill>
                  <a:schemeClr val="tx1"/>
                </a:solidFill>
                <a:effectLst/>
                <a:latin typeface="+mn-lt"/>
                <a:ea typeface="+mn-ea"/>
                <a:cs typeface="+mn-cs"/>
              </a:rPr>
              <a:t>A tanítványságra való elhívás Istentől ered, és nem embertől. </a:t>
            </a:r>
            <a:r>
              <a:rPr lang="hu-HU" sz="1200" b="1"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Krisztus hívja el a férfiakat és nőket, hogy önmagukat megtagadva vegyék fel keresztjüket és kövessék Őt. A tanítványságra való elhívás felhívás engedelmességre. Jézus hív és mi engedelmeskedünk.  </a:t>
            </a:r>
          </a:p>
          <a:p>
            <a:r>
              <a:rPr lang="hu-HU" sz="1200" kern="1200" dirty="0">
                <a:solidFill>
                  <a:schemeClr val="tx1"/>
                </a:solidFill>
                <a:effectLst/>
                <a:latin typeface="+mn-lt"/>
                <a:ea typeface="+mn-ea"/>
                <a:cs typeface="+mn-cs"/>
              </a:rPr>
              <a:t>	Ahogy Pétert és Andrást, minket is emberhalászatra hív Jézus. Jézus sokakat elhív, hogy tanítványaként kövessék Őt. Nem mindenki hajlandó azonban teljesen elkötelezni magát, vagy új tanítványokat képezni, bár úgy tűnhet, hogy tanítványságban járnak. Egyesek ámulatba ejtő csodatételei miatt követik Jézust, mások magas pozíciót remélnek országában, megint mások pedig puszta kíváncsiságból követik Őt.  </a:t>
            </a:r>
          </a:p>
        </p:txBody>
      </p:sp>
      <p:sp>
        <p:nvSpPr>
          <p:cNvPr id="4" name="Slide Number Placeholder 3"/>
          <p:cNvSpPr>
            <a:spLocks noGrp="1"/>
          </p:cNvSpPr>
          <p:nvPr>
            <p:ph type="sldNum" sz="quarter" idx="5"/>
          </p:nvPr>
        </p:nvSpPr>
        <p:spPr/>
        <p:txBody>
          <a:bodyPr/>
          <a:lstStyle/>
          <a:p>
            <a:fld id="{86588005-BA81-B84E-9653-31D86F5B2895}" type="slidenum">
              <a:rPr lang="en-US" smtClean="0"/>
              <a:t>14</a:t>
            </a:fld>
            <a:endParaRPr lang="en-US"/>
          </a:p>
        </p:txBody>
      </p:sp>
    </p:spTree>
    <p:extLst>
      <p:ext uri="{BB962C8B-B14F-4D97-AF65-F5344CB8AC3E}">
        <p14:creationId xmlns:p14="http://schemas.microsoft.com/office/powerpoint/2010/main" val="48619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A tanítványság ára</a:t>
            </a:r>
          </a:p>
          <a:p>
            <a:endParaRPr lang="hu-HU" noProof="0" dirty="0"/>
          </a:p>
          <a:p>
            <a:r>
              <a:rPr lang="hu-HU" sz="1200" kern="1200" dirty="0">
                <a:solidFill>
                  <a:schemeClr val="tx1"/>
                </a:solidFill>
                <a:effectLst/>
                <a:latin typeface="+mn-lt"/>
                <a:ea typeface="+mn-ea"/>
                <a:cs typeface="+mn-cs"/>
              </a:rPr>
              <a:t>57.vers, </a:t>
            </a:r>
            <a:r>
              <a:rPr lang="hu-HU" sz="1200" b="1" kern="1200" dirty="0">
                <a:solidFill>
                  <a:schemeClr val="tx1"/>
                </a:solidFill>
                <a:effectLst/>
                <a:latin typeface="+mn-lt"/>
                <a:ea typeface="+mn-ea"/>
                <a:cs typeface="+mn-cs"/>
              </a:rPr>
              <a:t>az 1. eset:</a:t>
            </a:r>
            <a:r>
              <a:rPr lang="hu-HU" sz="1200" kern="1200" dirty="0">
                <a:solidFill>
                  <a:schemeClr val="tx1"/>
                </a:solidFill>
                <a:effectLst/>
                <a:latin typeface="+mn-lt"/>
                <a:ea typeface="+mn-ea"/>
                <a:cs typeface="+mn-cs"/>
              </a:rPr>
              <a:t> A Lukács 9:57 igeversben azt olvassuk, hogy Jézus és tanítványai éppen úton voltak, amikor valaki önként jelentkezett, hogy tanítványaként követi Jézust. </a:t>
            </a:r>
            <a:r>
              <a:rPr lang="hu-HU" sz="1200" i="1" kern="1200" dirty="0">
                <a:solidFill>
                  <a:schemeClr val="tx1"/>
                </a:solidFill>
                <a:effectLst/>
                <a:latin typeface="+mn-lt"/>
                <a:ea typeface="+mn-ea"/>
                <a:cs typeface="+mn-cs"/>
              </a:rPr>
              <a:t>„Követlek téged Uram, valahová mégy!”- </a:t>
            </a:r>
            <a:r>
              <a:rPr lang="hu-HU" sz="1200" i="0" kern="1200" dirty="0">
                <a:solidFill>
                  <a:schemeClr val="tx1"/>
                </a:solidFill>
                <a:effectLst/>
                <a:latin typeface="+mn-lt"/>
                <a:ea typeface="+mn-ea"/>
                <a:cs typeface="+mn-cs"/>
              </a:rPr>
              <a:t>ígéri elhamarkodott lelkesedéssel.</a:t>
            </a:r>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Kíváncsiak vagyunk, vajon miért nem érdekelte Jézust, hogy a férfi önként jelentkezett tanítványi szolgálatra, bár Ő nem kérte ezt az embert, hogy kövesse Őt. Nagyon figyelmesen kell megvizsgálnunk Jézus válaszát az 58. versben: „A rókáknak barlangjuk van, és az égi madaraknak fészkük; de az ember Fiának nincs fejét hová lehajtania.” Krisztusnak semmije sincs, amit ezen a világon felajánlhatna neki. Jézus látja, hogy a férfi elhamarkodottan döntött, és nincsen tisztában Krisztus követésének árával. Az Úr olvas az önként jelentkező szívében és tudja, hogy nem áll készen a szükséges áldozatok meghozatalára. </a:t>
            </a:r>
          </a:p>
          <a:p>
            <a:endParaRPr lang="hu-HU" sz="1200" kern="1200" dirty="0">
              <a:solidFill>
                <a:schemeClr val="tx1"/>
              </a:solidFill>
              <a:effectLst/>
              <a:latin typeface="+mn-lt"/>
              <a:ea typeface="+mn-ea"/>
              <a:cs typeface="+mn-cs"/>
            </a:endParaRPr>
          </a:p>
          <a:p>
            <a:r>
              <a:rPr lang="hu-HU" sz="1200" b="1" i="1" kern="1200" dirty="0">
                <a:solidFill>
                  <a:schemeClr val="tx1"/>
                </a:solidFill>
                <a:effectLst/>
                <a:latin typeface="+mn-lt"/>
                <a:ea typeface="+mn-ea"/>
                <a:cs typeface="+mn-cs"/>
              </a:rPr>
              <a:t>A tanítványság ára minden és mindenki elhagyása a szűkölködés és önfeláldozás életformájáért. </a:t>
            </a:r>
            <a:endParaRPr lang="hu-H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15</a:t>
            </a:fld>
            <a:endParaRPr lang="en-US"/>
          </a:p>
        </p:txBody>
      </p:sp>
    </p:spTree>
    <p:extLst>
      <p:ext uri="{BB962C8B-B14F-4D97-AF65-F5344CB8AC3E}">
        <p14:creationId xmlns:p14="http://schemas.microsoft.com/office/powerpoint/2010/main" val="1371079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noProof="0" dirty="0">
                <a:solidFill>
                  <a:schemeClr val="tx1"/>
                </a:solidFill>
                <a:effectLst/>
                <a:latin typeface="+mn-lt"/>
                <a:ea typeface="+mn-ea"/>
                <a:cs typeface="+mn-cs"/>
              </a:rPr>
              <a:t>A tanítványság ára</a:t>
            </a:r>
          </a:p>
          <a:p>
            <a:endParaRPr lang="hu-HU" sz="1200" b="1" kern="1200" noProof="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statisztikák szerint a Krisztus halála és feltámadása óta eltelt több, mint kétezer esztendő során mintegy 43 millió keresztény lelt mártírhalált, akik az árával mit sem törődve Krisztus követése mellett döntöttek. Még napjainkban is hallunk híreket szerte a világon mártírokról, akiket hitük miatt ölnek meg, vagy börtönöznek be. </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1945 Április 9.-én hét férfit akasztottak fel a náci Németországban. Azért kerültek bitófára, mert az evangélium mellett kiállva szembeszálltak Hitler náci rezsimjével. Köztük volt egy Dietrich </a:t>
            </a:r>
            <a:r>
              <a:rPr lang="hu-HU" sz="1200" kern="1200" dirty="0" err="1">
                <a:solidFill>
                  <a:schemeClr val="tx1"/>
                </a:solidFill>
                <a:effectLst/>
                <a:latin typeface="+mn-lt"/>
                <a:ea typeface="+mn-ea"/>
                <a:cs typeface="+mn-cs"/>
              </a:rPr>
              <a:t>Bonhoeffer</a:t>
            </a:r>
            <a:r>
              <a:rPr lang="hu-HU" sz="1200" kern="1200" dirty="0">
                <a:solidFill>
                  <a:schemeClr val="tx1"/>
                </a:solidFill>
                <a:effectLst/>
                <a:latin typeface="+mn-lt"/>
                <a:ea typeface="+mn-ea"/>
                <a:cs typeface="+mn-cs"/>
              </a:rPr>
              <a:t> nevű fiatal lelkész is, aki a leginkább elgondolkodtató és kényelmetlenül kínos könyvet írta, </a:t>
            </a:r>
            <a:r>
              <a:rPr lang="hu-HU" sz="1200" i="1" kern="1200" dirty="0">
                <a:solidFill>
                  <a:schemeClr val="tx1"/>
                </a:solidFill>
                <a:effectLst/>
                <a:latin typeface="+mn-lt"/>
                <a:ea typeface="+mn-ea"/>
                <a:cs typeface="+mn-cs"/>
              </a:rPr>
              <a:t>A tanítványság ára címmel</a:t>
            </a:r>
            <a:r>
              <a:rPr lang="hu-HU" sz="1200" kern="1200" dirty="0">
                <a:solidFill>
                  <a:schemeClr val="tx1"/>
                </a:solidFill>
                <a:effectLst/>
                <a:latin typeface="+mn-lt"/>
                <a:ea typeface="+mn-ea"/>
                <a:cs typeface="+mn-cs"/>
              </a:rPr>
              <a:t>. Művében figyelmeztet Krisztus követésének hatalmas árára és óva int az olcsó kegyelem hamis eszméjétől.  </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Azt írta, </a:t>
            </a:r>
            <a:r>
              <a:rPr lang="hu-HU" sz="1200" b="1" kern="1200" dirty="0">
                <a:solidFill>
                  <a:schemeClr val="tx1"/>
                </a:solidFill>
                <a:effectLst/>
                <a:latin typeface="+mn-lt"/>
                <a:ea typeface="+mn-ea"/>
                <a:cs typeface="+mn-cs"/>
              </a:rPr>
              <a:t>az olcsó kegyelem a gyülekezet ellensége, mert semmit sem vár el tőlünk. Bocsánatot kínál bűneinkre, anélkül, hogy engedelmességet és tanítványságot követelne tőlünk.  </a:t>
            </a:r>
          </a:p>
        </p:txBody>
      </p:sp>
      <p:sp>
        <p:nvSpPr>
          <p:cNvPr id="4" name="Slide Number Placeholder 3"/>
          <p:cNvSpPr>
            <a:spLocks noGrp="1"/>
          </p:cNvSpPr>
          <p:nvPr>
            <p:ph type="sldNum" sz="quarter" idx="5"/>
          </p:nvPr>
        </p:nvSpPr>
        <p:spPr/>
        <p:txBody>
          <a:bodyPr/>
          <a:lstStyle/>
          <a:p>
            <a:fld id="{86588005-BA81-B84E-9653-31D86F5B2895}" type="slidenum">
              <a:rPr lang="en-US" smtClean="0"/>
              <a:t>16</a:t>
            </a:fld>
            <a:endParaRPr lang="en-US"/>
          </a:p>
        </p:txBody>
      </p:sp>
    </p:spTree>
    <p:extLst>
      <p:ext uri="{BB962C8B-B14F-4D97-AF65-F5344CB8AC3E}">
        <p14:creationId xmlns:p14="http://schemas.microsoft.com/office/powerpoint/2010/main" val="3523564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noProof="0" dirty="0">
                <a:solidFill>
                  <a:schemeClr val="tx1"/>
                </a:solidFill>
                <a:effectLst/>
                <a:latin typeface="+mn-lt"/>
                <a:ea typeface="+mn-ea"/>
                <a:cs typeface="+mn-cs"/>
              </a:rPr>
              <a:t>A tanítványság ára</a:t>
            </a:r>
          </a:p>
          <a:p>
            <a:endParaRPr lang="hu-HU" sz="1200" kern="1200" noProof="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Azoknak, akik könnyűnek és jó élethez vezetőnek gondolják a kereszténységet, alaposan el kell gondolkodniuk Krisztusnak ugyanebben a fejezetben korábban lejegyzett szavain. A Lukács 9:23-25 igeversekben Jézus azt mondja, hogy ha követni szeretnénk Őt, készségesen félre kell tennünk személyes kényelmünket és naponta fel kell vennünk keresztünket. </a:t>
            </a:r>
            <a:r>
              <a:rPr lang="hu-HU" sz="1200" b="1" i="1" kern="1200" dirty="0">
                <a:solidFill>
                  <a:schemeClr val="tx1"/>
                </a:solidFill>
                <a:effectLst/>
                <a:latin typeface="+mn-lt"/>
                <a:ea typeface="+mn-ea"/>
                <a:cs typeface="+mn-cs"/>
              </a:rPr>
              <a:t>A tanítványság ára minden egyes nap hallgatni a felszólításra, hogy vegyük fel keresztünket és kövessük Őt.</a:t>
            </a:r>
            <a:r>
              <a:rPr lang="hu-HU" sz="1200" i="1"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Jézus azt is hozzáteszi, hogy semmit sem használ az embernek, ha bármilyen világi gazdagságot szerez, de az örökkévalóságot elveszíti.  </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tanítványság legnehezebb része vitathatatlanul annak elfogadása, hogy semmi világi nyereség nem származik belőle. Ez nagyon nagy ellentétben áll emberi természetünkkel. Mindnyájan erősen vágyunk az előrehaladásra, életünk folyásának kézben tartására és arra, hogy keményen megdolgozzunk életünk anyagi kényelméért. </a:t>
            </a:r>
            <a:endParaRPr lang="hu-HU"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17</a:t>
            </a:fld>
            <a:endParaRPr lang="en-US"/>
          </a:p>
        </p:txBody>
      </p:sp>
    </p:spTree>
    <p:extLst>
      <p:ext uri="{BB962C8B-B14F-4D97-AF65-F5344CB8AC3E}">
        <p14:creationId xmlns:p14="http://schemas.microsoft.com/office/powerpoint/2010/main" val="951646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noProof="0" dirty="0">
                <a:solidFill>
                  <a:schemeClr val="tx1"/>
                </a:solidFill>
                <a:effectLst/>
                <a:latin typeface="+mn-lt"/>
                <a:ea typeface="+mn-ea"/>
                <a:cs typeface="+mn-cs"/>
              </a:rPr>
              <a:t>A tanítványság ára</a:t>
            </a:r>
          </a:p>
          <a:p>
            <a:endParaRPr lang="hu-HU" sz="1200" b="1" kern="1200" noProof="0" dirty="0">
              <a:solidFill>
                <a:schemeClr val="tx1"/>
              </a:solidFill>
              <a:effectLst/>
              <a:latin typeface="+mn-lt"/>
              <a:ea typeface="+mn-ea"/>
              <a:cs typeface="+mn-cs"/>
            </a:endParaRPr>
          </a:p>
          <a:p>
            <a:r>
              <a:rPr lang="hu-HU" sz="1200" b="1" i="1" kern="1200" dirty="0">
                <a:solidFill>
                  <a:schemeClr val="tx1"/>
                </a:solidFill>
                <a:effectLst/>
                <a:latin typeface="+mn-lt"/>
                <a:ea typeface="+mn-ea"/>
                <a:cs typeface="+mn-cs"/>
              </a:rPr>
              <a:t>A tanítványság ára az elszakadás korábbi életünktől</a:t>
            </a:r>
            <a:r>
              <a:rPr lang="hu-HU" sz="1200" i="1"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 Vagyis megváltozik értékrendünk, meg </a:t>
            </a:r>
            <a:r>
              <a:rPr lang="hu-HU" sz="1200" i="1" kern="1200" dirty="0">
                <a:solidFill>
                  <a:schemeClr val="tx1"/>
                </a:solidFill>
                <a:effectLst/>
                <a:latin typeface="+mn-lt"/>
                <a:ea typeface="+mn-ea"/>
                <a:cs typeface="+mn-cs"/>
              </a:rPr>
              <a:t>kell </a:t>
            </a:r>
            <a:r>
              <a:rPr lang="hu-HU" sz="1200" kern="1200" dirty="0">
                <a:solidFill>
                  <a:schemeClr val="tx1"/>
                </a:solidFill>
                <a:effectLst/>
                <a:latin typeface="+mn-lt"/>
                <a:ea typeface="+mn-ea"/>
                <a:cs typeface="+mn-cs"/>
              </a:rPr>
              <a:t>változnia, hogy a Krisztusnak való engedelmesség kerüljön az első helyre. </a:t>
            </a:r>
          </a:p>
        </p:txBody>
      </p:sp>
      <p:sp>
        <p:nvSpPr>
          <p:cNvPr id="4" name="Slide Number Placeholder 3"/>
          <p:cNvSpPr>
            <a:spLocks noGrp="1"/>
          </p:cNvSpPr>
          <p:nvPr>
            <p:ph type="sldNum" sz="quarter" idx="5"/>
          </p:nvPr>
        </p:nvSpPr>
        <p:spPr/>
        <p:txBody>
          <a:bodyPr/>
          <a:lstStyle/>
          <a:p>
            <a:fld id="{86588005-BA81-B84E-9653-31D86F5B2895}" type="slidenum">
              <a:rPr lang="en-US" smtClean="0"/>
              <a:t>18</a:t>
            </a:fld>
            <a:endParaRPr lang="en-US"/>
          </a:p>
        </p:txBody>
      </p:sp>
    </p:spTree>
    <p:extLst>
      <p:ext uri="{BB962C8B-B14F-4D97-AF65-F5344CB8AC3E}">
        <p14:creationId xmlns:p14="http://schemas.microsoft.com/office/powerpoint/2010/main" val="380176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A tanítványság ára</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Martin Luther </a:t>
            </a:r>
            <a:r>
              <a:rPr lang="hu-HU" sz="1200" kern="1200" dirty="0">
                <a:solidFill>
                  <a:schemeClr val="tx1"/>
                </a:solidFill>
                <a:effectLst/>
                <a:latin typeface="+mn-lt"/>
                <a:ea typeface="+mn-ea"/>
                <a:cs typeface="+mn-cs"/>
              </a:rPr>
              <a:t>mondta egyszer: „</a:t>
            </a:r>
            <a:r>
              <a:rPr lang="hu-HU" sz="1200" b="1" kern="1200" dirty="0">
                <a:solidFill>
                  <a:schemeClr val="tx1"/>
                </a:solidFill>
                <a:effectLst/>
                <a:latin typeface="+mn-lt"/>
                <a:ea typeface="+mn-ea"/>
                <a:cs typeface="+mn-cs"/>
              </a:rPr>
              <a:t>Semmit sem ér az a vallás, amely nem ad semmit, nem kerül semmibe és nem szenved el semmit.”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86588005-BA81-B84E-9653-31D86F5B2895}" type="slidenum">
              <a:rPr lang="en-US" smtClean="0"/>
              <a:t>19</a:t>
            </a:fld>
            <a:endParaRPr lang="en-US"/>
          </a:p>
        </p:txBody>
      </p:sp>
    </p:spTree>
    <p:extLst>
      <p:ext uri="{BB962C8B-B14F-4D97-AF65-F5344CB8AC3E}">
        <p14:creationId xmlns:p14="http://schemas.microsoft.com/office/powerpoint/2010/main" val="303858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indent="457200">
              <a:lnSpc>
                <a:spcPts val="2000"/>
              </a:lnSpc>
              <a:spcAft>
                <a:spcPts val="0"/>
              </a:spcAft>
              <a:tabLst>
                <a:tab pos="457200" algn="l"/>
              </a:tabLst>
            </a:pPr>
            <a:r>
              <a:rPr lang="hu-HU"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Az imádság biztosítja az időt a Mester és a tanítvány közötti párbeszédre és az Ő utasításainak átvételére. Ellen</a:t>
            </a:r>
            <a:r>
              <a:rPr lang="hu-HU" sz="1200" dirty="0">
                <a:effectLst/>
                <a:latin typeface="Calibri" panose="020F0502020204030204" pitchFamily="34" charset="0"/>
                <a:ea typeface="Calibri" panose="020F0502020204030204" pitchFamily="34" charset="0"/>
                <a:cs typeface="Calibri" panose="020F0502020204030204" pitchFamily="34" charset="0"/>
              </a:rPr>
              <a:t> White így figyelmeztet bennünket: „Lehetetlenség virágzó lelki életet élnünk, amíg az ima nem elménk rendkívüli igénybevétele.”1 A következőket is írja: „Azoknak, akik a Mester szolgálatában akarnak fáradozni, az eddiginél magasabb, mélyebb és szélesebb tapasztalatra van szükségük. Sokan, akik már tagjai a mennyei családnak, nem tudják, mit jelent az Ő dicsőségét szemlélni és átváltozni dicsőségről dicsőségre.</a:t>
            </a:r>
            <a:r>
              <a:rPr lang="hu-HU"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p>
          <a:p>
            <a:pPr indent="457200">
              <a:lnSpc>
                <a:spcPts val="2000"/>
              </a:lnSpc>
              <a:spcAft>
                <a:spcPts val="0"/>
              </a:spcAft>
              <a:tabLst>
                <a:tab pos="457200" algn="l"/>
              </a:tabLst>
            </a:pPr>
            <a:r>
              <a:rPr lang="hu-HU"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000" dirty="0">
                <a:effectLst/>
                <a:latin typeface="Georgia" panose="02040502050405020303" pitchFamily="18" charset="0"/>
                <a:ea typeface="Calibri" panose="020F0502020204030204" pitchFamily="34" charset="0"/>
                <a:cs typeface="Times New Roman" panose="02020603050405020304" pitchFamily="18" charset="0"/>
              </a:rPr>
              <a:t>1.Ellen G. White: </a:t>
            </a:r>
            <a:r>
              <a:rPr lang="hu-HU" sz="1000" i="1" dirty="0">
                <a:effectLst/>
                <a:latin typeface="Georgia" panose="02040502050405020303" pitchFamily="18" charset="0"/>
                <a:ea typeface="Calibri" panose="020F0502020204030204" pitchFamily="34" charset="0"/>
                <a:cs typeface="Times New Roman" panose="02020603050405020304" pitchFamily="18" charset="0"/>
              </a:rPr>
              <a:t>Bizonyságtételek 2. kötet</a:t>
            </a:r>
            <a:r>
              <a:rPr lang="hu-HU" sz="1000" dirty="0">
                <a:effectLst/>
                <a:latin typeface="Georgia" panose="02040502050405020303" pitchFamily="18" charset="0"/>
                <a:ea typeface="Calibri" panose="020F0502020204030204" pitchFamily="34" charset="0"/>
                <a:cs typeface="Times New Roman" panose="02020603050405020304" pitchFamily="18" charset="0"/>
              </a:rPr>
              <a:t> (1871) 189.o.</a:t>
            </a:r>
          </a:p>
          <a:p>
            <a:pPr>
              <a:spcAft>
                <a:spcPts val="0"/>
              </a:spcAft>
            </a:pPr>
            <a:r>
              <a:rPr lang="hu-HU" sz="1000" dirty="0">
                <a:effectLst/>
                <a:latin typeface="Georgia" panose="02040502050405020303" pitchFamily="18" charset="0"/>
                <a:ea typeface="Calibri" panose="020F0502020204030204" pitchFamily="34" charset="0"/>
                <a:cs typeface="Times New Roman" panose="02020603050405020304" pitchFamily="18" charset="0"/>
              </a:rPr>
              <a:t>2.White: </a:t>
            </a:r>
            <a:r>
              <a:rPr lang="hu-HU" sz="1000" i="1" dirty="0">
                <a:effectLst/>
                <a:latin typeface="Georgia" panose="02040502050405020303" pitchFamily="18" charset="0"/>
                <a:ea typeface="Calibri" panose="020F0502020204030204" pitchFamily="34" charset="0"/>
                <a:cs typeface="Times New Roman" panose="02020603050405020304" pitchFamily="18" charset="0"/>
              </a:rPr>
              <a:t>Az evangélium szolgái (</a:t>
            </a:r>
            <a:r>
              <a:rPr lang="hu-HU" sz="1000" dirty="0">
                <a:effectLst/>
                <a:latin typeface="Georgia" panose="02040502050405020303" pitchFamily="18" charset="0"/>
                <a:ea typeface="Calibri" panose="020F0502020204030204" pitchFamily="34" charset="0"/>
                <a:cs typeface="Times New Roman" panose="02020603050405020304" pitchFamily="18" charset="0"/>
              </a:rPr>
              <a:t>1915) 274.o.</a:t>
            </a:r>
          </a:p>
          <a:p>
            <a:endParaRPr lang="hu-HU" dirty="0"/>
          </a:p>
        </p:txBody>
      </p:sp>
      <p:sp>
        <p:nvSpPr>
          <p:cNvPr id="4" name="Dia számának helye 3"/>
          <p:cNvSpPr>
            <a:spLocks noGrp="1"/>
          </p:cNvSpPr>
          <p:nvPr>
            <p:ph type="sldNum" sz="quarter" idx="10"/>
          </p:nvPr>
        </p:nvSpPr>
        <p:spPr/>
        <p:txBody>
          <a:bodyPr/>
          <a:lstStyle/>
          <a:p>
            <a:fld id="{86588005-BA81-B84E-9653-31D86F5B2895}" type="slidenum">
              <a:rPr lang="en-US" smtClean="0"/>
              <a:t>2</a:t>
            </a:fld>
            <a:endParaRPr lang="en-US"/>
          </a:p>
        </p:txBody>
      </p:sp>
    </p:spTree>
    <p:extLst>
      <p:ext uri="{BB962C8B-B14F-4D97-AF65-F5344CB8AC3E}">
        <p14:creationId xmlns:p14="http://schemas.microsoft.com/office/powerpoint/2010/main" val="3693320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Az</a:t>
            </a:r>
            <a:r>
              <a:rPr lang="hu-HU" sz="1200" b="1" kern="1200" baseline="0" dirty="0">
                <a:solidFill>
                  <a:schemeClr val="tx1"/>
                </a:solidFill>
                <a:effectLst/>
                <a:latin typeface="+mn-lt"/>
                <a:ea typeface="+mn-ea"/>
                <a:cs typeface="+mn-cs"/>
              </a:rPr>
              <a:t> ár, amit maga, Jézus fizetett </a:t>
            </a:r>
            <a:endParaRPr lang="en-US" sz="1200" b="1"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tanítványság árának megvitatása során figyelembe kell vennünk azt az árat is, amit Krisztus maga fizetett azért, hogy biztosítsa számunkra az Ő tanítványává válás lehetőségét.  </a:t>
            </a:r>
          </a:p>
          <a:p>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Tanítványságunk lehetőségének ára Jézus számára az volt, hogy bántalmazással, gúnyolódással és megvetéssel teli életre cserélte a mennyei angyalok dicséretével, imádatával és hódolatával élt életét.</a:t>
            </a: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Jézusnak a mennyei ragyogás és dicsőség feladásába került a tanítványságunk lehetősége. Mindezt szenvedéssel teli, alázatos életre cserélte értünk.  </a:t>
            </a:r>
          </a:p>
          <a:p>
            <a:pPr marL="171450" indent="-171450">
              <a:buFont typeface="Arial" panose="020B0604020202020204" pitchFamily="34" charset="0"/>
              <a:buChar char="•"/>
            </a:pPr>
            <a:endParaRPr lang="en-US" b="1"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20</a:t>
            </a:fld>
            <a:endParaRPr lang="en-US"/>
          </a:p>
        </p:txBody>
      </p:sp>
    </p:spTree>
    <p:extLst>
      <p:ext uri="{BB962C8B-B14F-4D97-AF65-F5344CB8AC3E}">
        <p14:creationId xmlns:p14="http://schemas.microsoft.com/office/powerpoint/2010/main" val="319261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Az</a:t>
            </a:r>
            <a:r>
              <a:rPr lang="hu-HU" sz="1200" b="1" kern="1200" baseline="0" dirty="0">
                <a:solidFill>
                  <a:schemeClr val="tx1"/>
                </a:solidFill>
                <a:effectLst/>
                <a:latin typeface="+mn-lt"/>
                <a:ea typeface="+mn-ea"/>
                <a:cs typeface="+mn-cs"/>
              </a:rPr>
              <a:t> ár, amit maga, Jézus fizetett </a:t>
            </a:r>
          </a:p>
          <a:p>
            <a:endParaRPr lang="en-US" sz="1200" b="1" kern="1200" dirty="0">
              <a:solidFill>
                <a:schemeClr val="tx1"/>
              </a:solidFill>
              <a:effectLst/>
              <a:latin typeface="+mn-lt"/>
              <a:ea typeface="+mn-ea"/>
              <a:cs typeface="+mn-cs"/>
            </a:endParaRPr>
          </a:p>
          <a:p>
            <a:pPr marL="342900" lvl="0" indent="-342900">
              <a:lnSpc>
                <a:spcPts val="2000"/>
              </a:lnSpc>
              <a:spcAft>
                <a:spcPts val="0"/>
              </a:spcAft>
              <a:buFont typeface="Symbol" panose="05050102010706020507" pitchFamily="18" charset="2"/>
              <a:buChar char=""/>
              <a:tabLst>
                <a:tab pos="457200" algn="l"/>
              </a:tabLst>
            </a:pPr>
            <a:r>
              <a:rPr lang="hu-HU"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Tanítványságunk lehetőségének érdekében Jézus az Atyával való egység elhagyásának árát fizette és a tőle elválasztó falra cserélte. </a:t>
            </a:r>
            <a:endParaRPr lang="hu-HU" sz="12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2000"/>
              </a:lnSpc>
              <a:spcAft>
                <a:spcPts val="0"/>
              </a:spcAft>
              <a:buFont typeface="Symbol" panose="05050102010706020507" pitchFamily="18" charset="2"/>
              <a:buChar char=""/>
              <a:tabLst>
                <a:tab pos="457200" algn="l"/>
              </a:tabLst>
            </a:pPr>
            <a:r>
              <a:rPr lang="hu-HU"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Tanítványságunk lehetőségének ára Jézusnak teljes életébe került, amit a keresztfán elszenvedett halálra cserét.</a:t>
            </a:r>
          </a:p>
          <a:p>
            <a:pPr marL="342900" lvl="0" indent="-342900">
              <a:lnSpc>
                <a:spcPts val="2000"/>
              </a:lnSpc>
              <a:spcAft>
                <a:spcPts val="0"/>
              </a:spcAft>
              <a:buFont typeface="Symbol" panose="05050102010706020507" pitchFamily="18" charset="2"/>
              <a:buChar char=""/>
              <a:tabLst>
                <a:tab pos="457200" algn="l"/>
              </a:tabLst>
            </a:pPr>
            <a:endParaRPr lang="hu-HU"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000"/>
              </a:lnSpc>
              <a:spcAft>
                <a:spcPts val="0"/>
              </a:spcAft>
              <a:buFont typeface="Symbol" panose="05050102010706020507" pitchFamily="18" charset="2"/>
              <a:buChar char=""/>
              <a:tabLst>
                <a:tab pos="457200" algn="l"/>
              </a:tabLst>
            </a:pPr>
            <a:endParaRPr lang="hu-HU"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457200">
              <a:lnSpc>
                <a:spcPts val="2000"/>
              </a:lnSpc>
              <a:spcAft>
                <a:spcPts val="0"/>
              </a:spcAft>
              <a:tabLst>
                <a:tab pos="457200" algn="l"/>
              </a:tabLst>
            </a:pPr>
            <a:r>
              <a:rPr lang="hu-HU" sz="12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Jézus szereti az elveszetteket és hajlandó volt a bűn árát megfizetni, hogy megváltson bennünket. Ennyire értékesnek tart bennünket.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0"/>
              </a:spcAft>
              <a:tabLst>
                <a:tab pos="457200" algn="l"/>
              </a:tabLst>
            </a:pPr>
            <a:r>
              <a:rPr lang="hu-HU" sz="1200" b="1" dirty="0">
                <a:effectLst/>
                <a:latin typeface="Calibri" panose="020F0502020204030204" pitchFamily="34" charset="0"/>
                <a:ea typeface="Calibri" panose="020F0502020204030204" pitchFamily="34" charset="0"/>
                <a:cs typeface="Calibri" panose="020F0502020204030204" pitchFamily="34" charset="0"/>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21</a:t>
            </a:fld>
            <a:endParaRPr lang="en-US"/>
          </a:p>
        </p:txBody>
      </p:sp>
    </p:spTree>
    <p:extLst>
      <p:ext uri="{BB962C8B-B14F-4D97-AF65-F5344CB8AC3E}">
        <p14:creationId xmlns:p14="http://schemas.microsoft.com/office/powerpoint/2010/main" val="4201033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A tanítványság következményei</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6</a:t>
            </a:r>
            <a:r>
              <a:rPr lang="hu-HU" sz="1200" b="1" kern="1200" noProof="0" dirty="0">
                <a:solidFill>
                  <a:schemeClr val="tx1"/>
                </a:solidFill>
                <a:effectLst/>
                <a:latin typeface="+mn-lt"/>
                <a:ea typeface="+mn-ea"/>
                <a:cs typeface="+mn-cs"/>
              </a:rPr>
              <a:t>0.</a:t>
            </a:r>
            <a:r>
              <a:rPr lang="hu-HU" sz="1200" b="1" kern="1200" baseline="0" noProof="0" dirty="0">
                <a:solidFill>
                  <a:schemeClr val="tx1"/>
                </a:solidFill>
                <a:effectLst/>
                <a:latin typeface="+mn-lt"/>
                <a:ea typeface="+mn-ea"/>
                <a:cs typeface="+mn-cs"/>
              </a:rPr>
              <a:t> vers</a:t>
            </a:r>
            <a:endParaRPr lang="en-US" sz="1200" b="1"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2. eset</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Az 59. igeversben, a második találkozás egy lehetséges tanítvánnyal, aki elfogadja a felszólítást: „Kövess engem!” Hajlandó követni Krisztust, de </a:t>
            </a:r>
            <a:r>
              <a:rPr lang="hu-HU" sz="1200" i="1" kern="1200" dirty="0">
                <a:solidFill>
                  <a:schemeClr val="tx1"/>
                </a:solidFill>
                <a:effectLst/>
                <a:latin typeface="+mn-lt"/>
                <a:ea typeface="+mn-ea"/>
                <a:cs typeface="+mn-cs"/>
              </a:rPr>
              <a:t>ellentétes kötelezettségei</a:t>
            </a:r>
            <a:r>
              <a:rPr lang="hu-HU" sz="1200" kern="1200" dirty="0">
                <a:solidFill>
                  <a:schemeClr val="tx1"/>
                </a:solidFill>
                <a:effectLst/>
                <a:latin typeface="+mn-lt"/>
                <a:ea typeface="+mn-ea"/>
                <a:cs typeface="+mn-cs"/>
              </a:rPr>
              <a:t> vannak, azt mondja, el kell temetnie édesapját. Mivel az apát a halála napján temették el, ez Jézus követésének elhalasztását jelenthette, mert a fiúnak, mint örökösnek még számos elintéznivalója akadt. </a:t>
            </a:r>
          </a:p>
          <a:p>
            <a:r>
              <a:rPr lang="hu-HU" sz="1200" kern="1200" dirty="0">
                <a:solidFill>
                  <a:schemeClr val="tx1"/>
                </a:solidFill>
                <a:effectLst/>
                <a:latin typeface="+mn-lt"/>
                <a:ea typeface="+mn-ea"/>
                <a:cs typeface="+mn-cs"/>
              </a:rPr>
              <a:t>A Közel-keleten általános szólás-mondás: „Hadd menjek vissza apámat eltemetni”, minden bizonnyal arra utal, hogy a fiúgyermeknek egészen apja haláláig kötelessége segíteni a gazdálkodásban vagy az üzleti életben. Mindez viszont időbe telik.  </a:t>
            </a:r>
          </a:p>
          <a:p>
            <a:endParaRPr lang="en-US"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60. igeversben Jézus igen szokatlan módon válaszol az elhívott tanítvány-jelöltnek. Ezt mondja: „Hadd temessék el a halottak az ő halottaikat: te pedig elmenvén, hirdesd az Isten országát.” Jézus arra utalhatott, hogy a lelki halottak temessék el a halott embert. Egy másik alkalommal Jézus a következőket mondta hallgatóinak: „Ha valaki én hozzám jő, és meg nem gyűlöli az ő atyját és anyját, feleségét és gyermekeit, fitestvéreit és nőtestvéreit, sőt még a maga lelkét is, nem lehet az én tanítványom. És valaki nem hordozza az ő keresztjét, és én utánam jő, nem lehet az én tanítványom.” (Lukács 14:26-27).  Ez a fordítás így nagyon nyersnek tűnhet, de Jézus itt azt hangsúlyozza, hogy senki más nem foglalhatja el az első helyet az életünkben. </a:t>
            </a:r>
            <a:r>
              <a:rPr lang="hu-HU" sz="1200" b="1" i="1" kern="1200" dirty="0">
                <a:solidFill>
                  <a:schemeClr val="tx1"/>
                </a:solidFill>
                <a:effectLst/>
                <a:latin typeface="+mn-lt"/>
                <a:ea typeface="+mn-ea"/>
                <a:cs typeface="+mn-cs"/>
              </a:rPr>
              <a:t>A tanítványság következménye, hogy Jézus utasításainak elfogadását tesszük a legeslegelső helyre. </a:t>
            </a:r>
            <a:endParaRPr lang="hu-HU"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22</a:t>
            </a:fld>
            <a:endParaRPr lang="en-US"/>
          </a:p>
        </p:txBody>
      </p:sp>
    </p:spTree>
    <p:extLst>
      <p:ext uri="{BB962C8B-B14F-4D97-AF65-F5344CB8AC3E}">
        <p14:creationId xmlns:p14="http://schemas.microsoft.com/office/powerpoint/2010/main" val="799702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A tanítványság következményei</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hu-HU" sz="1200" b="1" kern="1200" noProof="0" dirty="0">
                <a:solidFill>
                  <a:schemeClr val="tx1"/>
                </a:solidFill>
                <a:effectLst/>
                <a:latin typeface="+mn-lt"/>
                <a:ea typeface="+mn-ea"/>
                <a:cs typeface="+mn-cs"/>
              </a:rPr>
              <a:t>61. Vers </a:t>
            </a:r>
          </a:p>
          <a:p>
            <a:r>
              <a:rPr lang="hu-HU" sz="1200" b="1" kern="1200" dirty="0">
                <a:solidFill>
                  <a:schemeClr val="tx1"/>
                </a:solidFill>
                <a:effectLst/>
                <a:latin typeface="+mn-lt"/>
                <a:ea typeface="+mn-ea"/>
                <a:cs typeface="+mn-cs"/>
              </a:rPr>
              <a:t>3. eset:</a:t>
            </a:r>
            <a:r>
              <a:rPr lang="hu-HU" sz="1200" kern="1200" dirty="0">
                <a:solidFill>
                  <a:schemeClr val="tx1"/>
                </a:solidFill>
                <a:effectLst/>
                <a:latin typeface="+mn-lt"/>
                <a:ea typeface="+mn-ea"/>
                <a:cs typeface="+mn-cs"/>
              </a:rPr>
              <a:t> A 61. igeversben újabb ember szeretné Jézust követni. Ám lelke megosztott, mert vissza akar menni, szeretteitől elbúcsúzni.  </a:t>
            </a:r>
          </a:p>
          <a:p>
            <a:r>
              <a:rPr lang="hu-HU" sz="1200" kern="1200" dirty="0">
                <a:solidFill>
                  <a:schemeClr val="tx1"/>
                </a:solidFill>
                <a:effectLst/>
                <a:latin typeface="+mn-lt"/>
                <a:ea typeface="+mn-ea"/>
                <a:cs typeface="+mn-cs"/>
              </a:rPr>
              <a:t>A férfi látszólag egyszerűen közölni akarja családjával döntését, hogy követi Jézust, majd búcsút mondani nekik. Alaposabb tanulmányozás során azonban kiderül, hogy időre van szüksége ügyei rendbetételére. Vagyis szeretné, ha előbb bizonyos feltételek teljesülnének. Ha hazamegy elbúcsúzni, a többiek esetleg rossz irányba befolyásolhatják döntését. Módjában lesz meghallgatni és megfontolni mások véleményét is. Vagy esetleg túl elfoglalt lesz és elbizonytalanodik, hogy visszatérjen-e Jézushoz. </a:t>
            </a:r>
            <a:r>
              <a:rPr lang="hu-HU" sz="1200" b="1" i="1" kern="1200" dirty="0">
                <a:solidFill>
                  <a:schemeClr val="tx1"/>
                </a:solidFill>
                <a:effectLst/>
                <a:latin typeface="+mn-lt"/>
                <a:ea typeface="+mn-ea"/>
                <a:cs typeface="+mn-cs"/>
              </a:rPr>
              <a:t>A tanítványság következménye, hogy szeretjük a családunkat, de nem engedjük, hogy beleavatkozzanak Isten iránti szeretetünkbe és elvegyék vágyunkat, hogy az Ő parancsolatainak engedelmeskedjünk. </a:t>
            </a:r>
            <a:endParaRPr lang="hu-HU" sz="1200" b="1" kern="1200" dirty="0">
              <a:solidFill>
                <a:schemeClr val="tx1"/>
              </a:solidFill>
              <a:effectLst/>
              <a:latin typeface="+mn-lt"/>
              <a:ea typeface="+mn-ea"/>
              <a:cs typeface="+mn-cs"/>
            </a:endParaRPr>
          </a:p>
          <a:p>
            <a:endParaRPr lang="hu-HU" sz="1200" kern="1200" noProof="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Sokan vágynak követni Jézust, de túl sok akadály áll útjukban, amiket valójában soha nem győznek le. Bármilyen ésszerű is az indok, amely késlelteti őket Jézus azonnali követésében, valaki, vagy valami fontosabb számukra, mint Krisztus. Ezért azt mondjuk az Úrnak, hogy követni fogjuk, majd hozzáteszünk egy </a:t>
            </a:r>
            <a:r>
              <a:rPr lang="hu-HU" sz="1200" kern="1200" dirty="0" err="1">
                <a:solidFill>
                  <a:schemeClr val="tx1"/>
                </a:solidFill>
                <a:effectLst/>
                <a:latin typeface="+mn-lt"/>
                <a:ea typeface="+mn-ea"/>
                <a:cs typeface="+mn-cs"/>
              </a:rPr>
              <a:t>DE-t</a:t>
            </a:r>
            <a:r>
              <a:rPr lang="hu-HU" sz="1200" kern="1200" dirty="0">
                <a:solidFill>
                  <a:schemeClr val="tx1"/>
                </a:solidFill>
                <a:effectLst/>
                <a:latin typeface="+mn-lt"/>
                <a:ea typeface="+mn-ea"/>
                <a:cs typeface="+mn-cs"/>
              </a:rPr>
              <a:t> is. Vagy felajánljuk, hogy követjük Őt, de ELŐBB még el kell intéznünk valamit. </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Az elhívottak közül sokan megígérik, hogy követik Jézust, de csak kevesen hűek ígéretükhöz. Vágyhatunk rá, hogy ragaszkodjunk ígéretünkhöz, ám az élet zajló hullámai gyakran elsodorhatnak ettől. Ki az közülünk, aki ne tett volna szilárd elhatározással valamilyen ígéretet, csak hogy rádöbbenjen, már meg is szegte azt? </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Sok, más felekezetből megtért állítólagos keresztény veszett el azért, mert családtagjaik lelki befolyása visszatartotta őket Krisztus követésétől. A Biblia kijelentése ez ügyben egyértelműen világos: Istennek kell engednünk, inkább, mint embernek. </a:t>
            </a:r>
          </a:p>
        </p:txBody>
      </p:sp>
      <p:sp>
        <p:nvSpPr>
          <p:cNvPr id="4" name="Slide Number Placeholder 3"/>
          <p:cNvSpPr>
            <a:spLocks noGrp="1"/>
          </p:cNvSpPr>
          <p:nvPr>
            <p:ph type="sldNum" sz="quarter" idx="5"/>
          </p:nvPr>
        </p:nvSpPr>
        <p:spPr/>
        <p:txBody>
          <a:bodyPr/>
          <a:lstStyle/>
          <a:p>
            <a:fld id="{86588005-BA81-B84E-9653-31D86F5B2895}" type="slidenum">
              <a:rPr lang="en-US" smtClean="0"/>
              <a:t>23</a:t>
            </a:fld>
            <a:endParaRPr lang="en-US"/>
          </a:p>
        </p:txBody>
      </p:sp>
    </p:spTree>
    <p:extLst>
      <p:ext uri="{BB962C8B-B14F-4D97-AF65-F5344CB8AC3E}">
        <p14:creationId xmlns:p14="http://schemas.microsoft.com/office/powerpoint/2010/main" val="1249461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a:solidFill>
                  <a:schemeClr val="tx1"/>
                </a:solidFill>
                <a:effectLst/>
                <a:latin typeface="+mn-lt"/>
                <a:ea typeface="+mn-ea"/>
                <a:cs typeface="+mn-cs"/>
              </a:rPr>
              <a:t>Jézus mondásainak többsége túl keményen hangzik, mert sokat követelnek hallgatóitól. Jézus mindig a teljes valónkat kéri, és mindenünkre igényt tart. Nincsenek félmegoldások. Elég gyakran többet kér tőlünk, mint amit szívesen hajlandók lennénk elengedni. Tegyünk jelzőt Lukács 9. fejezetéhez és térjünk vissza Máté 19. fejezetéhez. Lássuk a 16-22 igeverseket, ahol a gazdag ifjú történetét ismerhetjük meg. </a:t>
            </a:r>
          </a:p>
          <a:p>
            <a:endParaRPr lang="en-US" b="1" dirty="0"/>
          </a:p>
          <a:p>
            <a:r>
              <a:rPr lang="en-US" b="1" dirty="0"/>
              <a:t>M</a:t>
            </a:r>
            <a:r>
              <a:rPr lang="hu-HU" b="1" dirty="0"/>
              <a:t>áté </a:t>
            </a:r>
            <a:r>
              <a:rPr lang="en-US" b="1" dirty="0"/>
              <a:t>19:16-22</a:t>
            </a:r>
            <a:r>
              <a:rPr lang="en-US"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hu-HU" sz="1200" i="1" kern="1200" baseline="30000" dirty="0">
                <a:solidFill>
                  <a:schemeClr val="tx1"/>
                </a:solidFill>
                <a:effectLst/>
                <a:latin typeface="+mn-lt"/>
                <a:ea typeface="+mn-ea"/>
                <a:cs typeface="+mn-cs"/>
              </a:rPr>
              <a:t>16</a:t>
            </a:r>
            <a:r>
              <a:rPr lang="hu-HU" sz="1200" i="1" kern="1200" dirty="0">
                <a:solidFill>
                  <a:schemeClr val="tx1"/>
                </a:solidFill>
                <a:effectLst/>
                <a:latin typeface="+mn-lt"/>
                <a:ea typeface="+mn-ea"/>
                <a:cs typeface="+mn-cs"/>
              </a:rPr>
              <a:t>És </a:t>
            </a:r>
            <a:r>
              <a:rPr lang="hu-HU" sz="1200" i="1" kern="1200" dirty="0" err="1">
                <a:solidFill>
                  <a:schemeClr val="tx1"/>
                </a:solidFill>
                <a:effectLst/>
                <a:latin typeface="+mn-lt"/>
                <a:ea typeface="+mn-ea"/>
                <a:cs typeface="+mn-cs"/>
              </a:rPr>
              <a:t>ímé</a:t>
            </a:r>
            <a:r>
              <a:rPr lang="hu-HU" sz="1200" i="1" kern="1200" dirty="0">
                <a:solidFill>
                  <a:schemeClr val="tx1"/>
                </a:solidFill>
                <a:effectLst/>
                <a:latin typeface="+mn-lt"/>
                <a:ea typeface="+mn-ea"/>
                <a:cs typeface="+mn-cs"/>
              </a:rPr>
              <a:t> hozzá </a:t>
            </a:r>
            <a:r>
              <a:rPr lang="hu-HU" sz="1200" i="1" kern="1200" dirty="0" err="1">
                <a:solidFill>
                  <a:schemeClr val="tx1"/>
                </a:solidFill>
                <a:effectLst/>
                <a:latin typeface="+mn-lt"/>
                <a:ea typeface="+mn-ea"/>
                <a:cs typeface="+mn-cs"/>
              </a:rPr>
              <a:t>jövén</a:t>
            </a:r>
            <a:r>
              <a:rPr lang="hu-HU" sz="1200" i="1" kern="1200" dirty="0">
                <a:solidFill>
                  <a:schemeClr val="tx1"/>
                </a:solidFill>
                <a:effectLst/>
                <a:latin typeface="+mn-lt"/>
                <a:ea typeface="+mn-ea"/>
                <a:cs typeface="+mn-cs"/>
              </a:rPr>
              <a:t> egy ember, monda néki: Jó mester, mi jót cselekedjem, hogy örök életet nyerjek?</a:t>
            </a:r>
            <a:endParaRPr lang="hu-HU" sz="1200" kern="1200" dirty="0">
              <a:solidFill>
                <a:schemeClr val="tx1"/>
              </a:solidFill>
              <a:effectLst/>
              <a:latin typeface="+mn-lt"/>
              <a:ea typeface="+mn-ea"/>
              <a:cs typeface="+mn-cs"/>
            </a:endParaRPr>
          </a:p>
          <a:p>
            <a:r>
              <a:rPr lang="hu-HU" sz="1200" i="1" kern="1200" baseline="30000" dirty="0">
                <a:solidFill>
                  <a:schemeClr val="tx1"/>
                </a:solidFill>
                <a:effectLst/>
                <a:latin typeface="+mn-lt"/>
                <a:ea typeface="+mn-ea"/>
                <a:cs typeface="+mn-cs"/>
              </a:rPr>
              <a:t>17</a:t>
            </a:r>
            <a:r>
              <a:rPr lang="hu-HU" sz="1200" i="1" kern="1200" dirty="0">
                <a:solidFill>
                  <a:schemeClr val="tx1"/>
                </a:solidFill>
                <a:effectLst/>
                <a:latin typeface="+mn-lt"/>
                <a:ea typeface="+mn-ea"/>
                <a:cs typeface="+mn-cs"/>
              </a:rPr>
              <a:t>Ő pedig monda néki: Miért mondasz engem jónak? Senki sem jó, csak egy, az Isten. Ha pedig be akarsz menni az életre, tartsd meg a parancsolatokat.</a:t>
            </a:r>
            <a:endParaRPr lang="hu-H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24</a:t>
            </a:fld>
            <a:endParaRPr lang="en-US"/>
          </a:p>
        </p:txBody>
      </p:sp>
    </p:spTree>
    <p:extLst>
      <p:ext uri="{BB962C8B-B14F-4D97-AF65-F5344CB8AC3E}">
        <p14:creationId xmlns:p14="http://schemas.microsoft.com/office/powerpoint/2010/main" val="2834516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1" noProof="0" dirty="0"/>
              <a:t>Máté 19:16-22</a:t>
            </a:r>
          </a:p>
          <a:p>
            <a:endParaRPr lang="hu-HU" b="1" noProof="0" dirty="0"/>
          </a:p>
          <a:p>
            <a:r>
              <a:rPr lang="hu-HU" sz="1200" i="1" kern="1200" baseline="30000" dirty="0">
                <a:solidFill>
                  <a:schemeClr val="tx1"/>
                </a:solidFill>
                <a:effectLst/>
                <a:latin typeface="+mn-lt"/>
                <a:ea typeface="+mn-ea"/>
                <a:cs typeface="+mn-cs"/>
              </a:rPr>
              <a:t>18</a:t>
            </a:r>
            <a:r>
              <a:rPr lang="hu-HU" sz="1200" i="1" kern="1200" dirty="0">
                <a:solidFill>
                  <a:schemeClr val="tx1"/>
                </a:solidFill>
                <a:effectLst/>
                <a:latin typeface="+mn-lt"/>
                <a:ea typeface="+mn-ea"/>
                <a:cs typeface="+mn-cs"/>
              </a:rPr>
              <a:t>Monda néki: Melyeket? Jézus pedig monda: Ezeket: Ne ölj; ne paráználkodjál; ne lopj; hamis tanúbizonyságot ne tégy;</a:t>
            </a:r>
            <a:endParaRPr lang="hu-HU" sz="1200" kern="1200" dirty="0">
              <a:solidFill>
                <a:schemeClr val="tx1"/>
              </a:solidFill>
              <a:effectLst/>
              <a:latin typeface="+mn-lt"/>
              <a:ea typeface="+mn-ea"/>
              <a:cs typeface="+mn-cs"/>
            </a:endParaRPr>
          </a:p>
          <a:p>
            <a:r>
              <a:rPr lang="hu-HU" sz="1200" i="1" kern="1200" baseline="30000" dirty="0">
                <a:solidFill>
                  <a:schemeClr val="tx1"/>
                </a:solidFill>
                <a:effectLst/>
                <a:latin typeface="+mn-lt"/>
                <a:ea typeface="+mn-ea"/>
                <a:cs typeface="+mn-cs"/>
              </a:rPr>
              <a:t>19</a:t>
            </a:r>
            <a:r>
              <a:rPr lang="hu-HU" sz="1200" i="1" kern="1200" dirty="0">
                <a:solidFill>
                  <a:schemeClr val="tx1"/>
                </a:solidFill>
                <a:effectLst/>
                <a:latin typeface="+mn-lt"/>
                <a:ea typeface="+mn-ea"/>
                <a:cs typeface="+mn-cs"/>
              </a:rPr>
              <a:t>Tiszteld atyádat és anyádat; és: Szeresd felebarátodat, mint tenmagadat.</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25</a:t>
            </a:fld>
            <a:endParaRPr lang="en-US"/>
          </a:p>
        </p:txBody>
      </p:sp>
    </p:spTree>
    <p:extLst>
      <p:ext uri="{BB962C8B-B14F-4D97-AF65-F5344CB8AC3E}">
        <p14:creationId xmlns:p14="http://schemas.microsoft.com/office/powerpoint/2010/main" val="2048941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1" noProof="0" dirty="0"/>
              <a:t>Máté 9:16-22</a:t>
            </a:r>
          </a:p>
          <a:p>
            <a:endParaRPr lang="hu-HU" b="1" noProof="0" dirty="0"/>
          </a:p>
          <a:p>
            <a:r>
              <a:rPr lang="hu-HU" sz="1200" i="1" kern="1200" baseline="30000" dirty="0">
                <a:solidFill>
                  <a:schemeClr val="tx1"/>
                </a:solidFill>
                <a:effectLst/>
                <a:latin typeface="+mn-lt"/>
                <a:ea typeface="+mn-ea"/>
                <a:cs typeface="+mn-cs"/>
              </a:rPr>
              <a:t>20</a:t>
            </a:r>
            <a:r>
              <a:rPr lang="hu-HU" sz="1200" i="1" kern="1200" dirty="0">
                <a:solidFill>
                  <a:schemeClr val="tx1"/>
                </a:solidFill>
                <a:effectLst/>
                <a:latin typeface="+mn-lt"/>
                <a:ea typeface="+mn-ea"/>
                <a:cs typeface="+mn-cs"/>
              </a:rPr>
              <a:t>Monda néki az ifjú: Mindezeket megtartottam ifjúságomtól fogva; mi fogyatkozás van még bennem?</a:t>
            </a:r>
          </a:p>
          <a:p>
            <a:endParaRPr lang="hu-HU" sz="1200" kern="1200" dirty="0">
              <a:solidFill>
                <a:schemeClr val="tx1"/>
              </a:solidFill>
              <a:effectLst/>
              <a:latin typeface="+mn-lt"/>
              <a:ea typeface="+mn-ea"/>
              <a:cs typeface="+mn-cs"/>
            </a:endParaRPr>
          </a:p>
          <a:p>
            <a:r>
              <a:rPr lang="hu-HU" sz="1200" i="1" kern="1200" baseline="30000" dirty="0">
                <a:solidFill>
                  <a:schemeClr val="tx1"/>
                </a:solidFill>
                <a:effectLst/>
                <a:latin typeface="+mn-lt"/>
                <a:ea typeface="+mn-ea"/>
                <a:cs typeface="+mn-cs"/>
              </a:rPr>
              <a:t>21</a:t>
            </a:r>
            <a:r>
              <a:rPr lang="hu-HU" sz="1200" i="1" kern="1200" dirty="0">
                <a:solidFill>
                  <a:schemeClr val="tx1"/>
                </a:solidFill>
                <a:effectLst/>
                <a:latin typeface="+mn-lt"/>
                <a:ea typeface="+mn-ea"/>
                <a:cs typeface="+mn-cs"/>
              </a:rPr>
              <a:t>Monda néki Jézus: Ha tökéletes akarsz lenni, eredj, add el vagyonodat, és oszd ki a szegényeknek; és kincsed lesz mennyben; és jer és kövess engem.</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Máté apostol azzal folytatja, hogy bemutatja nekünk a fiatalember tragikus válaszát a kegyelem meghívására:</a:t>
            </a:r>
          </a:p>
          <a:p>
            <a:endParaRPr lang="hu-HU" sz="1200" kern="1200" dirty="0">
              <a:solidFill>
                <a:schemeClr val="tx1"/>
              </a:solidFill>
              <a:effectLst/>
              <a:latin typeface="+mn-lt"/>
              <a:ea typeface="+mn-ea"/>
              <a:cs typeface="+mn-cs"/>
            </a:endParaRPr>
          </a:p>
          <a:p>
            <a:r>
              <a:rPr lang="hu-HU" sz="1200" i="1" kern="1200" baseline="30000" dirty="0">
                <a:solidFill>
                  <a:schemeClr val="tx1"/>
                </a:solidFill>
                <a:effectLst/>
                <a:latin typeface="+mn-lt"/>
                <a:ea typeface="+mn-ea"/>
                <a:cs typeface="+mn-cs"/>
              </a:rPr>
              <a:t>22</a:t>
            </a:r>
            <a:r>
              <a:rPr lang="hu-HU" sz="1200" i="1" kern="1200" dirty="0">
                <a:solidFill>
                  <a:schemeClr val="tx1"/>
                </a:solidFill>
                <a:effectLst/>
                <a:latin typeface="+mn-lt"/>
                <a:ea typeface="+mn-ea"/>
                <a:cs typeface="+mn-cs"/>
              </a:rPr>
              <a:t>Az ifjú pedig e beszédet hallván, </a:t>
            </a:r>
            <a:r>
              <a:rPr lang="hu-HU" sz="1200" i="1" kern="1200" dirty="0" err="1">
                <a:solidFill>
                  <a:schemeClr val="tx1"/>
                </a:solidFill>
                <a:effectLst/>
                <a:latin typeface="+mn-lt"/>
                <a:ea typeface="+mn-ea"/>
                <a:cs typeface="+mn-cs"/>
              </a:rPr>
              <a:t>elméne</a:t>
            </a:r>
            <a:r>
              <a:rPr lang="hu-HU" sz="1200" i="1" kern="1200" dirty="0">
                <a:solidFill>
                  <a:schemeClr val="tx1"/>
                </a:solidFill>
                <a:effectLst/>
                <a:latin typeface="+mn-lt"/>
                <a:ea typeface="+mn-ea"/>
                <a:cs typeface="+mn-cs"/>
              </a:rPr>
              <a:t> megszomorodva; mert sok jószága </a:t>
            </a:r>
            <a:r>
              <a:rPr lang="hu-HU" sz="1200" i="1" kern="1200" dirty="0" err="1">
                <a:solidFill>
                  <a:schemeClr val="tx1"/>
                </a:solidFill>
                <a:effectLst/>
                <a:latin typeface="+mn-lt"/>
                <a:ea typeface="+mn-ea"/>
                <a:cs typeface="+mn-cs"/>
              </a:rPr>
              <a:t>vala</a:t>
            </a:r>
            <a:r>
              <a:rPr lang="hu-HU" sz="1200" i="1" kern="1200" dirty="0">
                <a:solidFill>
                  <a:schemeClr val="tx1"/>
                </a:solidFill>
                <a:effectLst/>
                <a:latin typeface="+mn-lt"/>
                <a:ea typeface="+mn-ea"/>
                <a:cs typeface="+mn-cs"/>
              </a:rPr>
              <a:t>.</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26</a:t>
            </a:fld>
            <a:endParaRPr lang="en-US"/>
          </a:p>
        </p:txBody>
      </p:sp>
    </p:spTree>
    <p:extLst>
      <p:ext uri="{BB962C8B-B14F-4D97-AF65-F5344CB8AC3E}">
        <p14:creationId xmlns:p14="http://schemas.microsoft.com/office/powerpoint/2010/main" val="3847234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Engem kövessetek! </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Ebből a történetből is láthatjuk, hogy a törvény engedelmes betartása Jézus követése nélkül, és az Ő követése két különböző dolog. </a:t>
            </a:r>
            <a:r>
              <a:rPr lang="hu-HU" sz="1200" b="1" i="1" kern="1200" dirty="0">
                <a:solidFill>
                  <a:schemeClr val="tx1"/>
                </a:solidFill>
                <a:effectLst/>
                <a:latin typeface="+mn-lt"/>
                <a:ea typeface="+mn-ea"/>
                <a:cs typeface="+mn-cs"/>
              </a:rPr>
              <a:t>A tanítványság egyik következménye a parancsolatok megtartása, de mindig Krisztus által.  </a:t>
            </a:r>
            <a:endParaRPr lang="hu-HU" sz="1200" b="1" kern="1200" dirty="0">
              <a:solidFill>
                <a:schemeClr val="tx1"/>
              </a:solidFill>
              <a:effectLst/>
              <a:latin typeface="+mn-lt"/>
              <a:ea typeface="+mn-ea"/>
              <a:cs typeface="+mn-cs"/>
            </a:endParaRPr>
          </a:p>
          <a:p>
            <a:pPr marL="0" indent="0">
              <a:buNone/>
            </a:pPr>
            <a:br>
              <a:rPr lang="en-US" sz="1200" b="1" i="1" kern="1200" dirty="0">
                <a:solidFill>
                  <a:schemeClr val="tx1"/>
                </a:solidFill>
                <a:effectLst/>
                <a:latin typeface="+mn-lt"/>
                <a:ea typeface="+mn-ea"/>
                <a:cs typeface="+mn-cs"/>
              </a:rPr>
            </a:br>
            <a:r>
              <a:rPr lang="hu-HU" sz="1200" kern="1200" dirty="0">
                <a:solidFill>
                  <a:schemeClr val="tx1"/>
                </a:solidFill>
                <a:latin typeface="+mn-lt"/>
                <a:ea typeface="+mn-ea"/>
                <a:cs typeface="+mn-cs"/>
              </a:rPr>
              <a:t>Isten </a:t>
            </a:r>
            <a:r>
              <a:rPr lang="hu-HU" sz="1200" i="1" kern="1200" dirty="0">
                <a:solidFill>
                  <a:schemeClr val="tx1"/>
                </a:solidFill>
                <a:latin typeface="+mn-lt"/>
                <a:ea typeface="+mn-ea"/>
                <a:cs typeface="+mn-cs"/>
              </a:rPr>
              <a:t>törvényének betartása </a:t>
            </a:r>
            <a:r>
              <a:rPr lang="hu-HU" sz="1200" kern="1200" dirty="0">
                <a:solidFill>
                  <a:schemeClr val="tx1"/>
                </a:solidFill>
                <a:latin typeface="+mn-lt"/>
                <a:ea typeface="+mn-ea"/>
                <a:cs typeface="+mn-cs"/>
              </a:rPr>
              <a:t>Isten </a:t>
            </a:r>
            <a:r>
              <a:rPr lang="hu-HU" sz="1200" i="1" kern="1200" dirty="0">
                <a:solidFill>
                  <a:schemeClr val="tx1"/>
                </a:solidFill>
                <a:latin typeface="+mn-lt"/>
                <a:ea typeface="+mn-ea"/>
                <a:cs typeface="+mn-cs"/>
              </a:rPr>
              <a:t>nélkül, </a:t>
            </a:r>
            <a:r>
              <a:rPr lang="hu-HU" sz="1200" kern="1200" dirty="0">
                <a:solidFill>
                  <a:schemeClr val="tx1"/>
                </a:solidFill>
                <a:latin typeface="+mn-lt"/>
                <a:ea typeface="+mn-ea"/>
                <a:cs typeface="+mn-cs"/>
              </a:rPr>
              <a:t>egészen más dolog.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27</a:t>
            </a:fld>
            <a:endParaRPr lang="en-US"/>
          </a:p>
        </p:txBody>
      </p:sp>
    </p:spTree>
    <p:extLst>
      <p:ext uri="{BB962C8B-B14F-4D97-AF65-F5344CB8AC3E}">
        <p14:creationId xmlns:p14="http://schemas.microsoft.com/office/powerpoint/2010/main" val="2846860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Jézust követve NE</a:t>
            </a:r>
            <a:r>
              <a:rPr lang="hu-HU" sz="1200" b="1" kern="1200" baseline="0" dirty="0">
                <a:solidFill>
                  <a:schemeClr val="tx1"/>
                </a:solidFill>
                <a:effectLst/>
                <a:latin typeface="+mn-lt"/>
                <a:ea typeface="+mn-ea"/>
                <a:cs typeface="+mn-cs"/>
              </a:rPr>
              <a:t> nézzünk hátra!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Térjünk vissza a Luk 9:62 igevershez! Jézus itt közismert szólás-mondást használ egy mély lelki igazság értelmezésére. Nagyon figyelmesen kell hallgatnunk: „És monda néki Jézus: </a:t>
            </a:r>
            <a:r>
              <a:rPr lang="hu-HU" sz="1200" b="1" kern="1200" dirty="0">
                <a:solidFill>
                  <a:schemeClr val="tx1"/>
                </a:solidFill>
                <a:effectLst/>
                <a:latin typeface="+mn-lt"/>
                <a:ea typeface="+mn-ea"/>
                <a:cs typeface="+mn-cs"/>
              </a:rPr>
              <a:t>Valaki az eke szarvára veti kezét, és hátra tekint, nem alkalmas az Isten országára.” </a:t>
            </a:r>
            <a:r>
              <a:rPr lang="hu-HU" sz="1200" kern="1200" dirty="0">
                <a:solidFill>
                  <a:schemeClr val="tx1"/>
                </a:solidFill>
                <a:effectLst/>
                <a:latin typeface="+mn-lt"/>
                <a:ea typeface="+mn-ea"/>
                <a:cs typeface="+mn-cs"/>
              </a:rPr>
              <a:t>Mit is jelent az eke szarvára tenni a kezünket?  Ez a közmondásos kifejezés azt jelenti, hogy valamilyen munkába kezdünk, üzleti vállalkozásba fogunk, vagy felelősséget vállalunk valamilyen ügyben. Azt is magába foglalja, hogy ha sikeresek szeretnénk lenni abban a vállalkozásban, mindig előre kell tekintenünk és sohasem visszanézni. </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Egyes esetekben előfordulhat, hogy megbánással tekintünk vissza, hogy bárcsak ne vállaltunk volna el valamit. Lelki értelemben annyira teljes szívvel azonosulnunk kell tanítványságunkkal, hogy soha ne tekintsünk vissza megbánással.  </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Krisztus figyelmeztet bennünket, hogy a visszatekintés kizárhat bennünket Isten országából. Ezt mondja: „Emlékezzetek Lót feleségére! Valaki igyekezik az ő életét megtartani, elveszti azt, és valaki elveszti azt, megeleveníti azt.” Lót felesége nem volt elkötelezett az angyal követésére. Szíve még mindig Szodomában volt. Amikor hátranézett, sóbálvánnyá változott. (1Móz 19:26).</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Erről az előhaladás és visszatekintés közötti ingadozásról Jakab a következőket írja: „</a:t>
            </a:r>
            <a:r>
              <a:rPr lang="en-US" sz="1200" b="1" kern="1200" dirty="0">
                <a:solidFill>
                  <a:schemeClr val="tx1"/>
                </a:solidFill>
                <a:effectLst/>
                <a:latin typeface="+mn-lt"/>
                <a:ea typeface="+mn-ea"/>
                <a:cs typeface="+mn-cs"/>
              </a:rPr>
              <a:t>A </a:t>
            </a:r>
            <a:r>
              <a:rPr lang="hu-HU" sz="1200" b="1" kern="1200" dirty="0">
                <a:solidFill>
                  <a:schemeClr val="tx1"/>
                </a:solidFill>
                <a:effectLst/>
                <a:latin typeface="+mn-lt"/>
                <a:ea typeface="+mn-ea"/>
                <a:cs typeface="+mn-cs"/>
              </a:rPr>
              <a:t>kétszívű, a minden útjában állhatatlan ember.” (Jakab 1:8).</a:t>
            </a:r>
          </a:p>
        </p:txBody>
      </p:sp>
      <p:sp>
        <p:nvSpPr>
          <p:cNvPr id="4" name="Slide Number Placeholder 3"/>
          <p:cNvSpPr>
            <a:spLocks noGrp="1"/>
          </p:cNvSpPr>
          <p:nvPr>
            <p:ph type="sldNum" sz="quarter" idx="5"/>
          </p:nvPr>
        </p:nvSpPr>
        <p:spPr/>
        <p:txBody>
          <a:bodyPr/>
          <a:lstStyle/>
          <a:p>
            <a:fld id="{86588005-BA81-B84E-9653-31D86F5B2895}" type="slidenum">
              <a:rPr lang="en-US" smtClean="0"/>
              <a:t>28</a:t>
            </a:fld>
            <a:endParaRPr lang="en-US"/>
          </a:p>
        </p:txBody>
      </p:sp>
    </p:spTree>
    <p:extLst>
      <p:ext uri="{BB962C8B-B14F-4D97-AF65-F5344CB8AC3E}">
        <p14:creationId xmlns:p14="http://schemas.microsoft.com/office/powerpoint/2010/main" val="434032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Hasonlóképpen, ha a világi vágyainkkal jövünk Krisztushoz, és nem vagyunk hajlandók feladni azokat a dolgokat, amik Isten első helyre állításában akadályoznak bennünket, akkor nem vagyunk alkalmasak Isten országára. Az előrehaladásra kell figyelnünk, és engednünk Isten vezetésének, nem pedig visszatekinteni a családunkra, barátainkra, világi örömökre.  </a:t>
            </a:r>
          </a:p>
          <a:p>
            <a:r>
              <a:rPr lang="hu-HU" sz="1200" kern="1200" dirty="0">
                <a:solidFill>
                  <a:schemeClr val="tx1"/>
                </a:solidFill>
                <a:effectLst/>
                <a:latin typeface="+mn-lt"/>
                <a:ea typeface="+mn-ea"/>
                <a:cs typeface="+mn-cs"/>
              </a:rPr>
              <a:t>Határozatlanságunk következtében elbizonytalanodik Istenbe vetett hitünk és ez sokunkat kizárhat a mennyek országából. Ha azt mondjuk: „Követem, de előbb…”, azzal azt fejezzük ki, hogy félünk megbízni Istenben életünk és javaink tekintetében. Helyette olyan dolgokban bízunk, amik nem nyújtanak örök megváltást, mint például a javaink, a munkánk, a társadalmi helyzetünk, vagy a pénzünk.  </a:t>
            </a:r>
          </a:p>
          <a:p>
            <a:r>
              <a:rPr lang="hu-HU" sz="1200" kern="1200" dirty="0">
                <a:solidFill>
                  <a:schemeClr val="tx1"/>
                </a:solidFill>
                <a:effectLst/>
                <a:latin typeface="+mn-lt"/>
                <a:ea typeface="+mn-ea"/>
                <a:cs typeface="+mn-cs"/>
              </a:rPr>
              <a:t>A </a:t>
            </a:r>
            <a:r>
              <a:rPr lang="hu-HU" sz="1200" kern="1200" dirty="0" err="1">
                <a:solidFill>
                  <a:schemeClr val="tx1"/>
                </a:solidFill>
                <a:effectLst/>
                <a:latin typeface="+mn-lt"/>
                <a:ea typeface="+mn-ea"/>
                <a:cs typeface="+mn-cs"/>
              </a:rPr>
              <a:t>Péld</a:t>
            </a:r>
            <a:r>
              <a:rPr lang="hu-HU" sz="1200" kern="1200" dirty="0">
                <a:solidFill>
                  <a:schemeClr val="tx1"/>
                </a:solidFill>
                <a:effectLst/>
                <a:latin typeface="+mn-lt"/>
                <a:ea typeface="+mn-ea"/>
                <a:cs typeface="+mn-cs"/>
              </a:rPr>
              <a:t> 3:5 szerint: „Bizodalmad legyen az Úrban teljes elmédből; a magad értelmére pedig ne támaszkodjál.” Bár a szenvedés és a megaláztatás önmagában nem vezet üdvösségre, a Krisztusba vetett teljes bizalom szükségére irányítja figyelmünket. </a:t>
            </a:r>
            <a:endParaRPr lang="hu-HU" dirty="0"/>
          </a:p>
        </p:txBody>
      </p:sp>
      <p:sp>
        <p:nvSpPr>
          <p:cNvPr id="4" name="Dia számának helye 3"/>
          <p:cNvSpPr>
            <a:spLocks noGrp="1"/>
          </p:cNvSpPr>
          <p:nvPr>
            <p:ph type="sldNum" sz="quarter" idx="10"/>
          </p:nvPr>
        </p:nvSpPr>
        <p:spPr/>
        <p:txBody>
          <a:bodyPr/>
          <a:lstStyle/>
          <a:p>
            <a:fld id="{86588005-BA81-B84E-9653-31D86F5B2895}" type="slidenum">
              <a:rPr lang="en-US" smtClean="0"/>
              <a:t>29</a:t>
            </a:fld>
            <a:endParaRPr lang="en-US"/>
          </a:p>
        </p:txBody>
      </p:sp>
    </p:spTree>
    <p:extLst>
      <p:ext uri="{BB962C8B-B14F-4D97-AF65-F5344CB8AC3E}">
        <p14:creationId xmlns:p14="http://schemas.microsoft.com/office/powerpoint/2010/main" val="153531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ts val="2000"/>
              </a:lnSpc>
              <a:spcAft>
                <a:spcPts val="0"/>
              </a:spcAft>
              <a:tabLst>
                <a:tab pos="457200" algn="l"/>
              </a:tabLst>
            </a:pPr>
            <a:r>
              <a:rPr lang="hu-HU"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„Elbukott emberiségként legmélyebb vágyakozásunk visszakerülni a meghitt isteni légkörbe.” –írja a Női Szolgálatok Osztályának munkatársa. - Szomjúhozunk Isten ismeretére és feltétlen szeretetére. Szeretetre vágyunk és nem akarunk elveszni. Akkor válunk tanítvánnyá, ha sóvárgunk az Istennel való közvetlen kapcsolatra, mint fiai és leányai, ha szívből szeretnénk úgy szavainkban, mint tetteinkben Jézushoz hasonlítani. Nem számít, mi az ára tanítványságunknak, ha közösségben élünk Jézussal, az imádság lelki fegyelme olyan közelségbe vonja szívünket az övéhez, hogy követni fogjuk Őt az örökkévalóságba.”— </a:t>
            </a:r>
            <a:r>
              <a:rPr lang="hu-HU"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Rebecca</a:t>
            </a:r>
            <a:r>
              <a:rPr lang="hu-HU"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Turner</a:t>
            </a:r>
          </a:p>
          <a:p>
            <a:pPr indent="457200">
              <a:lnSpc>
                <a:spcPts val="2000"/>
              </a:lnSpc>
              <a:spcAft>
                <a:spcPts val="0"/>
              </a:spcAft>
              <a:tabLst>
                <a:tab pos="457200" algn="l"/>
              </a:tabLst>
            </a:pP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ts val="2000"/>
              </a:lnSpc>
              <a:spcAft>
                <a:spcPts val="0"/>
              </a:spcAft>
              <a:tabLst>
                <a:tab pos="457200" algn="l"/>
              </a:tabLst>
            </a:pPr>
            <a:r>
              <a:rPr lang="hu-HU" sz="12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Ahogy a tanítvány Mesterbe vetett bizalma növekszik, kérdések és feltétel nélkül engedelmeskedik és </a:t>
            </a:r>
            <a:r>
              <a:rPr lang="hu-HU" sz="1200" dirty="0">
                <a:effectLst/>
                <a:latin typeface="Calibri" panose="020F0502020204030204" pitchFamily="34" charset="0"/>
                <a:ea typeface="Calibri" panose="020F0502020204030204" pitchFamily="34" charset="0"/>
                <a:cs typeface="Calibri" panose="020F0502020204030204" pitchFamily="34" charset="0"/>
              </a:rPr>
              <a:t>teljesen rábízza magát, az Ő módszerével végzi feladatát. A sikeres, győzedelmes kereszténynek mindenek előtt Jézus lábnyomában kell járnia, Aki ezt mondta: </a:t>
            </a:r>
            <a:r>
              <a:rPr lang="hu-HU" sz="1200" i="1" dirty="0">
                <a:effectLst/>
                <a:latin typeface="Calibri" panose="020F0502020204030204" pitchFamily="34" charset="0"/>
                <a:ea typeface="Calibri" panose="020F0502020204030204" pitchFamily="34" charset="0"/>
                <a:cs typeface="Calibri" panose="020F0502020204030204" pitchFamily="34" charset="0"/>
              </a:rPr>
              <a:t>„Én vagyok az út, az igazság és az élet; senki sem mehet az Atyához, hanemha én általam.” (János 14:6).</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ts val="2000"/>
              </a:lnSpc>
              <a:spcAft>
                <a:spcPts val="0"/>
              </a:spcAft>
              <a:tabLst>
                <a:tab pos="457200" algn="l"/>
              </a:tabLst>
            </a:pPr>
            <a:r>
              <a:rPr lang="hu-HU" sz="1200" dirty="0">
                <a:effectLst/>
                <a:latin typeface="Calibri" panose="020F0502020204030204" pitchFamily="34" charset="0"/>
                <a:ea typeface="Calibri" panose="020F0502020204030204" pitchFamily="34" charset="0"/>
                <a:cs typeface="Calibri" panose="020F0502020204030204" pitchFamily="34" charset="0"/>
              </a:rPr>
              <a:t>Ma délelőtt a Lukács 9:57-62 igeszakasz tanulmányozása közben megismerjük Krisztus három tanítványát, és vele folytatott párbeszédüket. Ez a három példa feltárja előttünk a valódi tanítványság mibenlétét.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3</a:t>
            </a:fld>
            <a:endParaRPr lang="en-US"/>
          </a:p>
        </p:txBody>
      </p:sp>
    </p:spTree>
    <p:extLst>
      <p:ext uri="{BB962C8B-B14F-4D97-AF65-F5344CB8AC3E}">
        <p14:creationId xmlns:p14="http://schemas.microsoft.com/office/powerpoint/2010/main" val="3453798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noProof="0" dirty="0">
                <a:solidFill>
                  <a:schemeClr val="tx1"/>
                </a:solidFill>
                <a:effectLst/>
                <a:latin typeface="+mn-lt"/>
                <a:ea typeface="+mn-ea"/>
                <a:cs typeface="+mn-cs"/>
              </a:rPr>
              <a:t>A valódi tanítványság</a:t>
            </a:r>
          </a:p>
          <a:p>
            <a:endParaRPr lang="hu-HU" sz="1200" kern="1200" noProof="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Hasonló gondolatot találunk a </a:t>
            </a:r>
            <a:r>
              <a:rPr lang="hu-HU" sz="1200" kern="1200" dirty="0" err="1">
                <a:solidFill>
                  <a:schemeClr val="tx1"/>
                </a:solidFill>
                <a:effectLst/>
                <a:latin typeface="+mn-lt"/>
                <a:ea typeface="+mn-ea"/>
                <a:cs typeface="+mn-cs"/>
              </a:rPr>
              <a:t>Zsid</a:t>
            </a:r>
            <a:r>
              <a:rPr lang="hu-HU" sz="1200" kern="1200" dirty="0">
                <a:solidFill>
                  <a:schemeClr val="tx1"/>
                </a:solidFill>
                <a:effectLst/>
                <a:latin typeface="+mn-lt"/>
                <a:ea typeface="+mn-ea"/>
                <a:cs typeface="+mn-cs"/>
              </a:rPr>
              <a:t> 10:38 igeversben is: „Az igaz pedig hitből él. És aki meghátrál, abban nem gyönyörködik a lelkem.” Pál azt fejezi ki ezzel, hogy csakis hit által élhetünk tanítványként, de veszélyeztetjük az üdvösségünket, ha eldobjuk hitünket. </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A nagy prédikátor, Charles </a:t>
            </a:r>
            <a:r>
              <a:rPr lang="hu-HU" sz="1200" kern="1200" dirty="0" err="1">
                <a:solidFill>
                  <a:schemeClr val="tx1"/>
                </a:solidFill>
                <a:effectLst/>
                <a:latin typeface="+mn-lt"/>
                <a:ea typeface="+mn-ea"/>
                <a:cs typeface="+mn-cs"/>
              </a:rPr>
              <a:t>Spurgeon</a:t>
            </a:r>
            <a:r>
              <a:rPr lang="hu-HU" sz="1200" kern="1200" dirty="0">
                <a:solidFill>
                  <a:schemeClr val="tx1"/>
                </a:solidFill>
                <a:effectLst/>
                <a:latin typeface="+mn-lt"/>
                <a:ea typeface="+mn-ea"/>
                <a:cs typeface="+mn-cs"/>
              </a:rPr>
              <a:t> mondta: „Az Istenbe vetett bizalom megváltáshoz vezet, ha nem bízunk benne, az azt jelenti, hogy nincs is üdvbizonyosságunk</a:t>
            </a:r>
            <a:r>
              <a:rPr lang="hu-HU" sz="1200" b="0" kern="1200" dirty="0">
                <a:solidFill>
                  <a:schemeClr val="tx1"/>
                </a:solidFill>
                <a:effectLst/>
                <a:latin typeface="+mn-lt"/>
                <a:ea typeface="+mn-ea"/>
                <a:cs typeface="+mn-cs"/>
              </a:rPr>
              <a:t>.“</a:t>
            </a:r>
            <a:r>
              <a:rPr lang="hu-HU" sz="1200" b="1" kern="1200" dirty="0">
                <a:solidFill>
                  <a:schemeClr val="tx1"/>
                </a:solidFill>
                <a:effectLst/>
                <a:latin typeface="+mn-lt"/>
                <a:ea typeface="+mn-ea"/>
                <a:cs typeface="+mn-cs"/>
              </a:rPr>
              <a:t> </a:t>
            </a:r>
            <a:r>
              <a:rPr lang="hu-HU" sz="1200" b="1" i="1" kern="1200" dirty="0">
                <a:solidFill>
                  <a:schemeClr val="tx1"/>
                </a:solidFill>
                <a:effectLst/>
                <a:latin typeface="+mn-lt"/>
                <a:ea typeface="+mn-ea"/>
                <a:cs typeface="+mn-cs"/>
              </a:rPr>
              <a:t>A tanítványság egyik következménye a hátratekintés lehetősége, hogy szem elől tévesztjük Jézust, elfelejtünk bízni benne és ezzel elveszítjük üdvösségünket. </a:t>
            </a:r>
            <a:endParaRPr lang="hu-H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30</a:t>
            </a:fld>
            <a:endParaRPr lang="en-US"/>
          </a:p>
        </p:txBody>
      </p:sp>
    </p:spTree>
    <p:extLst>
      <p:ext uri="{BB962C8B-B14F-4D97-AF65-F5344CB8AC3E}">
        <p14:creationId xmlns:p14="http://schemas.microsoft.com/office/powerpoint/2010/main" val="2281474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a:solidFill>
                  <a:schemeClr val="tx1"/>
                </a:solidFill>
                <a:effectLst/>
                <a:latin typeface="+mn-lt"/>
                <a:ea typeface="+mn-ea"/>
                <a:cs typeface="+mn-cs"/>
              </a:rPr>
              <a:t>Ma délelőtt láthattuk, hogy </a:t>
            </a:r>
            <a:r>
              <a:rPr lang="hu-HU" sz="1200" b="1" kern="1200" dirty="0">
                <a:solidFill>
                  <a:schemeClr val="tx1"/>
                </a:solidFill>
                <a:effectLst/>
                <a:latin typeface="+mn-lt"/>
                <a:ea typeface="+mn-ea"/>
                <a:cs typeface="+mn-cs"/>
              </a:rPr>
              <a:t>a valódi tanítványság </a:t>
            </a:r>
            <a:r>
              <a:rPr lang="hu-HU" sz="1200" kern="1200" dirty="0">
                <a:solidFill>
                  <a:schemeClr val="tx1"/>
                </a:solidFill>
                <a:effectLst/>
                <a:latin typeface="+mn-lt"/>
                <a:ea typeface="+mn-ea"/>
                <a:cs typeface="+mn-cs"/>
              </a:rPr>
              <a:t>a következőket követeli meg tőlünk:</a:t>
            </a:r>
          </a:p>
          <a:p>
            <a:endParaRPr lang="hu-H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u-HU" sz="1200" b="1" kern="1200" dirty="0">
                <a:solidFill>
                  <a:schemeClr val="tx1"/>
                </a:solidFill>
                <a:effectLst/>
                <a:latin typeface="+mn-lt"/>
                <a:ea typeface="+mn-ea"/>
                <a:cs typeface="+mn-cs"/>
              </a:rPr>
              <a:t>Határozottan és készségesen válaszolni Jézus hívására —mert késlekedésnek nincs helye.  </a:t>
            </a:r>
          </a:p>
          <a:p>
            <a:pPr marL="171450" lvl="0" indent="-171450">
              <a:buFont typeface="Arial" panose="020B0604020202020204" pitchFamily="34" charset="0"/>
              <a:buChar char="•"/>
            </a:pPr>
            <a:r>
              <a:rPr lang="hu-HU" sz="1200" b="1" kern="1200" dirty="0">
                <a:solidFill>
                  <a:schemeClr val="tx1"/>
                </a:solidFill>
                <a:effectLst/>
                <a:latin typeface="+mn-lt"/>
                <a:ea typeface="+mn-ea"/>
                <a:cs typeface="+mn-cs"/>
              </a:rPr>
              <a:t>Engedelmesen követni Őt — még szenvedés és áldozatok árán is.  </a:t>
            </a:r>
          </a:p>
          <a:p>
            <a:pPr marL="171450" lvl="0" indent="-171450">
              <a:buFont typeface="Arial" panose="020B0604020202020204" pitchFamily="34" charset="0"/>
              <a:buChar char="•"/>
            </a:pPr>
            <a:r>
              <a:rPr lang="hu-HU" sz="1200" b="1" kern="1200" dirty="0">
                <a:solidFill>
                  <a:schemeClr val="tx1"/>
                </a:solidFill>
                <a:effectLst/>
                <a:latin typeface="+mn-lt"/>
                <a:ea typeface="+mn-ea"/>
                <a:cs typeface="+mn-cs"/>
              </a:rPr>
              <a:t>Teljes mértékben bízni az Úrban és tétovázás nélkül, hittel reagálni. </a:t>
            </a:r>
          </a:p>
          <a:p>
            <a:pPr marL="171450" lvl="0" indent="-171450">
              <a:buFont typeface="Arial" panose="020B0604020202020204" pitchFamily="34" charset="0"/>
              <a:buChar char="•"/>
            </a:pPr>
            <a:r>
              <a:rPr lang="hu-HU" sz="1200" b="1" kern="1200" dirty="0">
                <a:solidFill>
                  <a:schemeClr val="tx1"/>
                </a:solidFill>
                <a:effectLst/>
                <a:latin typeface="+mn-lt"/>
                <a:ea typeface="+mn-ea"/>
                <a:cs typeface="+mn-cs"/>
              </a:rPr>
              <a:t>Az Úrral való kapcsolatot az első helyre tenni — a mindennapos imádkozást és Isten igéjének tanulmányozását is beleértve. </a:t>
            </a:r>
          </a:p>
          <a:p>
            <a:pPr marL="171450" lvl="0" indent="-171450">
              <a:buFont typeface="Arial" panose="020B0604020202020204" pitchFamily="34" charset="0"/>
              <a:buChar char="•"/>
            </a:pPr>
            <a:r>
              <a:rPr lang="hu-HU" sz="1200" b="1" kern="1200" dirty="0">
                <a:solidFill>
                  <a:schemeClr val="tx1"/>
                </a:solidFill>
                <a:effectLst/>
                <a:latin typeface="+mn-lt"/>
                <a:ea typeface="+mn-ea"/>
                <a:cs typeface="+mn-cs"/>
              </a:rPr>
              <a:t>Megtagadni magunktól a világi örömöket, melyek az előretekintés helyett hátranézve visszahúznának. </a:t>
            </a:r>
          </a:p>
          <a:p>
            <a:pPr marL="171450" lvl="0" indent="-171450">
              <a:buFont typeface="Arial" panose="020B0604020202020204" pitchFamily="34" charset="0"/>
              <a:buChar char="•"/>
            </a:pPr>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Bár bizonytalan az élet, ez az egy dolog biztos. Bármit is halmozunk fel, bármilyen világi nyereségért is dolgozunk oly keményen, egyik sem marad fenn. Mind-mind csak ideiglenes és az örökkévalóságban értéktelen lesz. Úgy elillan, mint a köd a felkelő nap melegétől. Éles ellentétben áll mindezzel, amit Jézus kínál nekünk: — örök élet a Mennyben és az újjáteremtett Földön. Végtelen korszakokon át együtt élhetünk majd Istenünkkel, ami mindennél többet ér, amit ez a világ adhat nekünk. </a:t>
            </a:r>
          </a:p>
        </p:txBody>
      </p:sp>
      <p:sp>
        <p:nvSpPr>
          <p:cNvPr id="4" name="Slide Number Placeholder 3"/>
          <p:cNvSpPr>
            <a:spLocks noGrp="1"/>
          </p:cNvSpPr>
          <p:nvPr>
            <p:ph type="sldNum" sz="quarter" idx="5"/>
          </p:nvPr>
        </p:nvSpPr>
        <p:spPr/>
        <p:txBody>
          <a:bodyPr/>
          <a:lstStyle/>
          <a:p>
            <a:fld id="{86588005-BA81-B84E-9653-31D86F5B2895}" type="slidenum">
              <a:rPr lang="en-US" smtClean="0"/>
              <a:t>31</a:t>
            </a:fld>
            <a:endParaRPr lang="en-US"/>
          </a:p>
        </p:txBody>
      </p:sp>
    </p:spTree>
    <p:extLst>
      <p:ext uri="{BB962C8B-B14F-4D97-AF65-F5344CB8AC3E}">
        <p14:creationId xmlns:p14="http://schemas.microsoft.com/office/powerpoint/2010/main" val="173897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Kérdések az önvizsgálathoz </a:t>
            </a:r>
            <a:endParaRPr lang="en-US" sz="1200" b="1"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indent="457200">
              <a:lnSpc>
                <a:spcPts val="2000"/>
              </a:lnSpc>
              <a:spcAft>
                <a:spcPts val="0"/>
              </a:spcAft>
              <a:tabLst>
                <a:tab pos="457200" algn="l"/>
              </a:tabLst>
            </a:pPr>
            <a:r>
              <a:rPr lang="hu-HU" sz="1200" dirty="0">
                <a:effectLst/>
                <a:latin typeface="Calibri" panose="020F0502020204030204" pitchFamily="34" charset="0"/>
                <a:ea typeface="Calibri" panose="020F0502020204030204" pitchFamily="34" charset="0"/>
                <a:cs typeface="Calibri" panose="020F0502020204030204" pitchFamily="34" charset="0"/>
              </a:rPr>
              <a:t>Végezetül vizsgáljuk meg életünket és tegyük fel magunknak a könyörtelen kérdéseket: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000"/>
              </a:lnSpc>
              <a:spcAft>
                <a:spcPts val="0"/>
              </a:spcAft>
              <a:buFont typeface="Symbol" panose="05050102010706020507" pitchFamily="18" charset="2"/>
              <a:buChar char=""/>
              <a:tabLst>
                <a:tab pos="457200" algn="l"/>
              </a:tabLst>
            </a:pPr>
            <a:r>
              <a:rPr lang="hu-HU" sz="1200" b="1" dirty="0">
                <a:effectLst/>
                <a:latin typeface="Calibri" panose="020F0502020204030204" pitchFamily="34" charset="0"/>
                <a:ea typeface="Calibri" panose="020F0502020204030204" pitchFamily="34" charset="0"/>
                <a:cs typeface="Times New Roman" panose="02020603050405020304" pitchFamily="18" charset="0"/>
              </a:rPr>
              <a:t>Milyen kényelmi szempontot, vagy javakat helyezek az Úr elé az életemben?</a:t>
            </a:r>
            <a:endParaRPr lang="hu-HU" sz="1200" b="1"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2000"/>
              </a:lnSpc>
              <a:spcAft>
                <a:spcPts val="0"/>
              </a:spcAft>
              <a:buFont typeface="Symbol" panose="05050102010706020507" pitchFamily="18" charset="2"/>
              <a:buChar char=""/>
              <a:tabLst>
                <a:tab pos="457200" algn="l"/>
              </a:tabLst>
            </a:pPr>
            <a:r>
              <a:rPr lang="hu-HU" sz="1200" b="1" dirty="0">
                <a:effectLst/>
                <a:latin typeface="Calibri" panose="020F0502020204030204" pitchFamily="34" charset="0"/>
                <a:ea typeface="Calibri" panose="020F0502020204030204" pitchFamily="34" charset="0"/>
                <a:cs typeface="Times New Roman" panose="02020603050405020304" pitchFamily="18" charset="0"/>
              </a:rPr>
              <a:t>Milyen kapcsolatok fontosabbak számomra a Krisztussal való kapcsolatomnál? </a:t>
            </a:r>
            <a:endParaRPr lang="hu-HU" sz="1200" b="1"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2000"/>
              </a:lnSpc>
              <a:spcAft>
                <a:spcPts val="0"/>
              </a:spcAft>
              <a:buFont typeface="Symbol" panose="05050102010706020507" pitchFamily="18" charset="2"/>
              <a:buChar char=""/>
              <a:tabLst>
                <a:tab pos="457200" algn="l"/>
              </a:tabLst>
            </a:pPr>
            <a:r>
              <a:rPr lang="hu-HU" sz="1200" b="1" dirty="0">
                <a:effectLst/>
                <a:latin typeface="Calibri" panose="020F0502020204030204" pitchFamily="34" charset="0"/>
                <a:ea typeface="Calibri" panose="020F0502020204030204" pitchFamily="34" charset="0"/>
                <a:cs typeface="Times New Roman" panose="02020603050405020304" pitchFamily="18" charset="0"/>
              </a:rPr>
              <a:t>Kitől, vagy mitől függ jólétem és biztonságom? </a:t>
            </a:r>
            <a:endParaRPr lang="hu-HU" sz="1200" b="1" dirty="0">
              <a:effectLst/>
              <a:latin typeface="Georgia" panose="02040502050405020303" pitchFamily="18" charset="0"/>
              <a:ea typeface="Calibri" panose="020F0502020204030204" pitchFamily="34" charset="0"/>
              <a:cs typeface="Times New Roman" panose="02020603050405020304" pitchFamily="18" charset="0"/>
            </a:endParaRPr>
          </a:p>
          <a:p>
            <a:pPr indent="457200">
              <a:lnSpc>
                <a:spcPts val="2000"/>
              </a:lnSpc>
              <a:spcAft>
                <a:spcPts val="0"/>
              </a:spcAft>
              <a:tabLst>
                <a:tab pos="457200" algn="l"/>
              </a:tabLst>
            </a:pPr>
            <a:r>
              <a:rPr lang="hu-HU" sz="1200" dirty="0">
                <a:effectLst/>
                <a:latin typeface="Calibri" panose="020F0502020204030204" pitchFamily="34" charset="0"/>
                <a:ea typeface="Calibri" panose="020F0502020204030204" pitchFamily="34" charset="0"/>
                <a:cs typeface="Calibri" panose="020F0502020204030204" pitchFamily="34" charset="0"/>
              </a:rPr>
              <a:t>Jézusban kell bíznunk, mert semmi más módon nem lehetünk szeretett tanítvánnyá.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hu-HU" sz="1200" kern="1200" dirty="0">
                <a:solidFill>
                  <a:schemeClr val="tx1"/>
                </a:solidFill>
                <a:effectLst/>
                <a:latin typeface="+mn-lt"/>
                <a:ea typeface="+mn-ea"/>
                <a:cs typeface="+mn-cs"/>
              </a:rPr>
              <a:t>Örök igazság és nagyszerű üzenet áldását kaptuk, amit tovább kell adnunk a sóvárogva váró világnak. Jézus hívása: </a:t>
            </a:r>
            <a:r>
              <a:rPr lang="hu-HU" sz="1200" b="1" kern="1200" dirty="0">
                <a:solidFill>
                  <a:schemeClr val="tx1"/>
                </a:solidFill>
                <a:effectLst/>
                <a:latin typeface="+mn-lt"/>
                <a:ea typeface="+mn-ea"/>
                <a:cs typeface="+mn-cs"/>
              </a:rPr>
              <a:t>„Kövess engem!”</a:t>
            </a:r>
            <a:r>
              <a:rPr lang="hu-HU" sz="1200" kern="1200" dirty="0">
                <a:solidFill>
                  <a:schemeClr val="tx1"/>
                </a:solidFill>
                <a:effectLst/>
                <a:latin typeface="+mn-lt"/>
                <a:ea typeface="+mn-ea"/>
                <a:cs typeface="+mn-cs"/>
              </a:rPr>
              <a:t> - ma is szól mindnyájunkhoz. Emberek milliárdjai várnak az evangélium meghallására. Hajlandók vagyunk erőfeszítéseket tenni, feladni kényelmünket és mindent feláldozva tanítványokat gyűjteni az Úrnak?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32</a:t>
            </a:fld>
            <a:endParaRPr lang="en-US"/>
          </a:p>
        </p:txBody>
      </p:sp>
    </p:spTree>
    <p:extLst>
      <p:ext uri="{BB962C8B-B14F-4D97-AF65-F5344CB8AC3E}">
        <p14:creationId xmlns:p14="http://schemas.microsoft.com/office/powerpoint/2010/main" val="171968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Isten áldjon meg bennünket, amint őszintén imádkozunk a Szentlélek kiáradásáért, ami a valódi tanítványság melletti elköteleződésünkre adott válasz lesz. </a:t>
            </a:r>
          </a:p>
          <a:p>
            <a:endParaRPr lang="hu-HU" sz="1200" kern="120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—a szombati prédikáció vége—</a:t>
            </a:r>
          </a:p>
          <a:p>
            <a:endParaRPr lang="hu-HU" dirty="0"/>
          </a:p>
        </p:txBody>
      </p:sp>
      <p:sp>
        <p:nvSpPr>
          <p:cNvPr id="4" name="Dia számának helye 3"/>
          <p:cNvSpPr>
            <a:spLocks noGrp="1"/>
          </p:cNvSpPr>
          <p:nvPr>
            <p:ph type="sldNum" sz="quarter" idx="10"/>
          </p:nvPr>
        </p:nvSpPr>
        <p:spPr/>
        <p:txBody>
          <a:bodyPr/>
          <a:lstStyle/>
          <a:p>
            <a:fld id="{86588005-BA81-B84E-9653-31D86F5B2895}" type="slidenum">
              <a:rPr lang="en-US" smtClean="0"/>
              <a:t>33</a:t>
            </a:fld>
            <a:endParaRPr lang="en-US"/>
          </a:p>
        </p:txBody>
      </p:sp>
    </p:spTree>
    <p:extLst>
      <p:ext uri="{BB962C8B-B14F-4D97-AF65-F5344CB8AC3E}">
        <p14:creationId xmlns:p14="http://schemas.microsoft.com/office/powerpoint/2010/main" val="326203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1" noProof="0" dirty="0"/>
              <a:t>Lukács 9:57-62</a:t>
            </a:r>
          </a:p>
          <a:p>
            <a:endParaRPr lang="en-US" sz="1200" kern="1200" dirty="0">
              <a:solidFill>
                <a:schemeClr val="tx1"/>
              </a:solidFill>
              <a:effectLst/>
              <a:latin typeface="+mn-lt"/>
              <a:ea typeface="+mn-ea"/>
              <a:cs typeface="+mn-cs"/>
            </a:endParaRPr>
          </a:p>
          <a:p>
            <a:pPr>
              <a:lnSpc>
                <a:spcPts val="2000"/>
              </a:lnSpc>
              <a:spcAft>
                <a:spcPts val="0"/>
              </a:spcAft>
              <a:tabLst>
                <a:tab pos="457200" algn="l"/>
              </a:tabLst>
            </a:pPr>
            <a:r>
              <a:rPr lang="hu-HU" sz="1200" baseline="30000" dirty="0">
                <a:effectLst/>
                <a:latin typeface="Calibri" panose="020F0502020204030204" pitchFamily="34" charset="0"/>
                <a:ea typeface="Calibri" panose="020F0502020204030204" pitchFamily="34" charset="0"/>
                <a:cs typeface="Calibri" panose="020F0502020204030204" pitchFamily="34" charset="0"/>
              </a:rPr>
              <a:t>57</a:t>
            </a:r>
            <a:r>
              <a:rPr lang="hu-HU" sz="1200" i="1" dirty="0">
                <a:effectLst/>
                <a:latin typeface="Calibri" panose="020F0502020204030204" pitchFamily="34" charset="0"/>
                <a:ea typeface="Calibri" panose="020F0502020204030204" pitchFamily="34" charset="0"/>
                <a:cs typeface="Calibri" panose="020F0502020204030204" pitchFamily="34" charset="0"/>
              </a:rPr>
              <a:t>    Lőn pedig, mikor menének, valaki monda néki az úton: Követlek téged Uram, valahová mégy!</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0"/>
              </a:spcAft>
              <a:tabLst>
                <a:tab pos="457200" algn="l"/>
              </a:tabLst>
            </a:pPr>
            <a:r>
              <a:rPr lang="hu-HU" sz="1200" baseline="30000" dirty="0">
                <a:effectLst/>
                <a:latin typeface="Calibri" panose="020F0502020204030204" pitchFamily="34" charset="0"/>
                <a:ea typeface="Calibri" panose="020F0502020204030204" pitchFamily="34" charset="0"/>
                <a:cs typeface="Calibri" panose="020F0502020204030204" pitchFamily="34" charset="0"/>
              </a:rPr>
              <a:t>58</a:t>
            </a:r>
            <a:r>
              <a:rPr lang="hu-HU" sz="1200" i="1" dirty="0">
                <a:effectLst/>
                <a:latin typeface="Calibri" panose="020F0502020204030204" pitchFamily="34" charset="0"/>
                <a:ea typeface="Calibri" panose="020F0502020204030204" pitchFamily="34" charset="0"/>
                <a:cs typeface="Calibri" panose="020F0502020204030204" pitchFamily="34" charset="0"/>
              </a:rPr>
              <a:t>    És monda néki Jézus: A rókáknak barlangjuk van, és az égi madaraknak fészkük; de az ember Fiának nincs fejét hová lehajtania.</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4</a:t>
            </a:fld>
            <a:endParaRPr lang="en-US"/>
          </a:p>
        </p:txBody>
      </p:sp>
    </p:spTree>
    <p:extLst>
      <p:ext uri="{BB962C8B-B14F-4D97-AF65-F5344CB8AC3E}">
        <p14:creationId xmlns:p14="http://schemas.microsoft.com/office/powerpoint/2010/main" val="116096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1" noProof="0" dirty="0"/>
              <a:t>Lukács 9:57-62</a:t>
            </a:r>
            <a:endParaRPr lang="hu-HU" sz="1200" kern="1200" noProof="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a:lnSpc>
                <a:spcPts val="2000"/>
              </a:lnSpc>
              <a:spcAft>
                <a:spcPts val="0"/>
              </a:spcAft>
              <a:tabLst>
                <a:tab pos="457200" algn="l"/>
              </a:tabLst>
            </a:pPr>
            <a:r>
              <a:rPr lang="hu-HU" sz="1200" baseline="30000" dirty="0">
                <a:effectLst/>
                <a:latin typeface="Calibri" panose="020F0502020204030204" pitchFamily="34" charset="0"/>
                <a:ea typeface="Calibri" panose="020F0502020204030204" pitchFamily="34" charset="0"/>
                <a:cs typeface="Calibri" panose="020F0502020204030204" pitchFamily="34" charset="0"/>
              </a:rPr>
              <a:t>59</a:t>
            </a:r>
            <a:r>
              <a:rPr lang="hu-HU" sz="1200" i="1" dirty="0">
                <a:effectLst/>
                <a:latin typeface="Calibri" panose="020F0502020204030204" pitchFamily="34" charset="0"/>
                <a:ea typeface="Calibri" panose="020F0502020204030204" pitchFamily="34" charset="0"/>
                <a:cs typeface="Calibri" panose="020F0502020204030204" pitchFamily="34" charset="0"/>
              </a:rPr>
              <a:t>    Monda pedig másnak: Kövess engem. Az pedig monda: Uram, engedd meg nékem, hogy előbb elmenjek és eltemessem az én atyámat.</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0"/>
              </a:spcAft>
              <a:tabLst>
                <a:tab pos="457200" algn="l"/>
              </a:tabLst>
            </a:pPr>
            <a:r>
              <a:rPr lang="hu-HU" sz="1200" baseline="30000" dirty="0">
                <a:effectLst/>
                <a:latin typeface="Calibri" panose="020F0502020204030204" pitchFamily="34" charset="0"/>
                <a:ea typeface="Calibri" panose="020F0502020204030204" pitchFamily="34" charset="0"/>
                <a:cs typeface="Calibri" panose="020F0502020204030204" pitchFamily="34" charset="0"/>
              </a:rPr>
              <a:t>60</a:t>
            </a:r>
            <a:r>
              <a:rPr lang="hu-HU" sz="1200" i="1" dirty="0">
                <a:effectLst/>
                <a:latin typeface="Calibri" panose="020F0502020204030204" pitchFamily="34" charset="0"/>
                <a:ea typeface="Calibri" panose="020F0502020204030204" pitchFamily="34" charset="0"/>
                <a:cs typeface="Calibri" panose="020F0502020204030204" pitchFamily="34" charset="0"/>
              </a:rPr>
              <a:t>   Monda pedig néki Jézus: Hadd temessék el a halottak az ő halottaikat: te pedig elmenvén, hirdesd az Isten országát.</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5</a:t>
            </a:fld>
            <a:endParaRPr lang="en-US"/>
          </a:p>
        </p:txBody>
      </p:sp>
    </p:spTree>
    <p:extLst>
      <p:ext uri="{BB962C8B-B14F-4D97-AF65-F5344CB8AC3E}">
        <p14:creationId xmlns:p14="http://schemas.microsoft.com/office/powerpoint/2010/main" val="233803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1" noProof="0" dirty="0"/>
              <a:t>Lukács 9:57-62</a:t>
            </a:r>
          </a:p>
          <a:p>
            <a:endParaRPr lang="hu-HU" sz="1200" kern="1200" noProof="0" dirty="0">
              <a:solidFill>
                <a:schemeClr val="tx1"/>
              </a:solidFill>
              <a:effectLst/>
              <a:latin typeface="+mn-lt"/>
              <a:ea typeface="+mn-ea"/>
              <a:cs typeface="+mn-cs"/>
            </a:endParaRPr>
          </a:p>
          <a:p>
            <a:pPr>
              <a:lnSpc>
                <a:spcPts val="2000"/>
              </a:lnSpc>
              <a:spcAft>
                <a:spcPts val="0"/>
              </a:spcAft>
              <a:tabLst>
                <a:tab pos="457200" algn="l"/>
              </a:tabLst>
            </a:pPr>
            <a:r>
              <a:rPr lang="hu-HU" sz="1200" baseline="30000" dirty="0">
                <a:effectLst/>
                <a:latin typeface="Calibri" panose="020F0502020204030204" pitchFamily="34" charset="0"/>
                <a:ea typeface="Calibri" panose="020F0502020204030204" pitchFamily="34" charset="0"/>
                <a:cs typeface="Calibri" panose="020F0502020204030204" pitchFamily="34" charset="0"/>
              </a:rPr>
              <a:t>61</a:t>
            </a:r>
            <a:r>
              <a:rPr lang="hu-HU" sz="1200" i="1" dirty="0">
                <a:effectLst/>
                <a:latin typeface="Calibri" panose="020F0502020204030204" pitchFamily="34" charset="0"/>
                <a:ea typeface="Calibri" panose="020F0502020204030204" pitchFamily="34" charset="0"/>
                <a:cs typeface="Calibri" panose="020F0502020204030204" pitchFamily="34" charset="0"/>
              </a:rPr>
              <a:t>   Monda pedig más is: Követlek téged Uram; de előbb engedd meg nékem, hogy búcsút vegyek azoktól, akik az én házamban vannak.</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0"/>
              </a:spcAft>
              <a:tabLst>
                <a:tab pos="457200" algn="l"/>
              </a:tabLst>
            </a:pPr>
            <a:r>
              <a:rPr lang="hu-HU" sz="1200" baseline="30000" dirty="0">
                <a:effectLst/>
                <a:latin typeface="Calibri" panose="020F0502020204030204" pitchFamily="34" charset="0"/>
                <a:ea typeface="Calibri" panose="020F0502020204030204" pitchFamily="34" charset="0"/>
                <a:cs typeface="Calibri" panose="020F0502020204030204" pitchFamily="34" charset="0"/>
              </a:rPr>
              <a:t>62</a:t>
            </a:r>
            <a:r>
              <a:rPr lang="hu-HU" sz="1200" i="1" dirty="0">
                <a:effectLst/>
                <a:latin typeface="Calibri" panose="020F0502020204030204" pitchFamily="34" charset="0"/>
                <a:ea typeface="Calibri" panose="020F0502020204030204" pitchFamily="34" charset="0"/>
                <a:cs typeface="Calibri" panose="020F0502020204030204" pitchFamily="34" charset="0"/>
              </a:rPr>
              <a:t>   És monda néki Jézus: Valaki az eke szarvára veti kezét, és hátra tekint, nem alkalmas az Isten országára</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6</a:t>
            </a:fld>
            <a:endParaRPr lang="en-US"/>
          </a:p>
        </p:txBody>
      </p:sp>
    </p:spTree>
    <p:extLst>
      <p:ext uri="{BB962C8B-B14F-4D97-AF65-F5344CB8AC3E}">
        <p14:creationId xmlns:p14="http://schemas.microsoft.com/office/powerpoint/2010/main" val="696785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noProof="0" dirty="0">
                <a:solidFill>
                  <a:schemeClr val="tx1"/>
                </a:solidFill>
                <a:effectLst/>
                <a:latin typeface="+mn-lt"/>
                <a:ea typeface="+mn-ea"/>
                <a:cs typeface="+mn-cs"/>
              </a:rPr>
              <a:t>Kövess engem!</a:t>
            </a:r>
          </a:p>
          <a:p>
            <a:endParaRPr lang="hu-HU" sz="1200" kern="1200" noProof="0" dirty="0">
              <a:solidFill>
                <a:schemeClr val="tx1"/>
              </a:solidFill>
              <a:effectLst/>
              <a:latin typeface="+mn-lt"/>
              <a:ea typeface="+mn-ea"/>
              <a:cs typeface="+mn-cs"/>
            </a:endParaRPr>
          </a:p>
          <a:p>
            <a:pPr indent="457200" algn="l">
              <a:lnSpc>
                <a:spcPts val="2000"/>
              </a:lnSpc>
              <a:spcAft>
                <a:spcPts val="0"/>
              </a:spcAft>
              <a:tabLst>
                <a:tab pos="457200" algn="l"/>
              </a:tabLst>
            </a:pPr>
            <a:r>
              <a:rPr lang="hu-HU" sz="1200" b="1" dirty="0">
                <a:effectLst/>
                <a:latin typeface="Calibri" panose="020F0502020204030204" pitchFamily="34" charset="0"/>
                <a:ea typeface="Calibri" panose="020F0502020204030204" pitchFamily="34" charset="0"/>
                <a:cs typeface="Calibri" panose="020F0502020204030204" pitchFamily="34" charset="0"/>
              </a:rPr>
              <a:t>57.vers:</a:t>
            </a:r>
            <a:r>
              <a:rPr lang="hu-HU" sz="1200" dirty="0">
                <a:effectLst/>
                <a:latin typeface="Calibri" panose="020F0502020204030204" pitchFamily="34" charset="0"/>
                <a:ea typeface="Calibri" panose="020F0502020204030204" pitchFamily="34" charset="0"/>
                <a:cs typeface="Calibri" panose="020F0502020204030204" pitchFamily="34" charset="0"/>
              </a:rPr>
              <a:t> Az első esetben mindjárt az </a:t>
            </a:r>
            <a:r>
              <a:rPr lang="hu-HU" sz="1200" i="1" dirty="0">
                <a:effectLst/>
                <a:latin typeface="Calibri" panose="020F0502020204030204" pitchFamily="34" charset="0"/>
                <a:ea typeface="Calibri" panose="020F0502020204030204" pitchFamily="34" charset="0"/>
                <a:cs typeface="Calibri" panose="020F0502020204030204" pitchFamily="34" charset="0"/>
              </a:rPr>
              <a:t>elhamarkodottan, ösztönösen döntő</a:t>
            </a:r>
            <a:r>
              <a:rPr lang="hu-HU" sz="1200" dirty="0">
                <a:effectLst/>
                <a:latin typeface="Calibri" panose="020F0502020204030204" pitchFamily="34" charset="0"/>
                <a:ea typeface="Calibri" panose="020F0502020204030204" pitchFamily="34" charset="0"/>
                <a:cs typeface="Calibri" panose="020F0502020204030204" pitchFamily="34" charset="0"/>
              </a:rPr>
              <a:t> emberrel találkozhatunk. Kérés nélkül felajánlja Jézusnak, hogy követi Őt. Ezért figyelmezteti Jézus, hogy nem tudja, mit vállal. Szemmel láthatóan fogalma sincs, mivel jár a Vele való élet.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7</a:t>
            </a:fld>
            <a:endParaRPr lang="en-US"/>
          </a:p>
        </p:txBody>
      </p:sp>
    </p:spTree>
    <p:extLst>
      <p:ext uri="{BB962C8B-B14F-4D97-AF65-F5344CB8AC3E}">
        <p14:creationId xmlns:p14="http://schemas.microsoft.com/office/powerpoint/2010/main" val="323923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noProof="0" dirty="0">
                <a:solidFill>
                  <a:schemeClr val="tx1"/>
                </a:solidFill>
                <a:effectLst/>
                <a:latin typeface="+mn-lt"/>
                <a:ea typeface="+mn-ea"/>
                <a:cs typeface="+mn-cs"/>
              </a:rPr>
              <a:t>Kövess engem!</a:t>
            </a:r>
          </a:p>
          <a:p>
            <a:endParaRPr lang="hu-HU" sz="1200" kern="1200" noProof="0" dirty="0">
              <a:solidFill>
                <a:schemeClr val="tx1"/>
              </a:solidFill>
              <a:effectLst/>
              <a:latin typeface="+mn-lt"/>
              <a:ea typeface="+mn-ea"/>
              <a:cs typeface="+mn-cs"/>
            </a:endParaRPr>
          </a:p>
          <a:p>
            <a:pPr indent="457200">
              <a:lnSpc>
                <a:spcPts val="2000"/>
              </a:lnSpc>
              <a:spcAft>
                <a:spcPts val="0"/>
              </a:spcAft>
              <a:tabLst>
                <a:tab pos="457200" algn="l"/>
              </a:tabLst>
            </a:pPr>
            <a:r>
              <a:rPr lang="hu-HU" sz="1200" b="1" dirty="0">
                <a:effectLst/>
                <a:latin typeface="Calibri" panose="020F0502020204030204" pitchFamily="34" charset="0"/>
                <a:ea typeface="Calibri" panose="020F0502020204030204" pitchFamily="34" charset="0"/>
                <a:cs typeface="Calibri" panose="020F0502020204030204" pitchFamily="34" charset="0"/>
              </a:rPr>
              <a:t>59.vers:</a:t>
            </a:r>
            <a:r>
              <a:rPr lang="hu-HU" sz="1200" dirty="0">
                <a:effectLst/>
                <a:latin typeface="Calibri" panose="020F0502020204030204" pitchFamily="34" charset="0"/>
                <a:ea typeface="Calibri" panose="020F0502020204030204" pitchFamily="34" charset="0"/>
                <a:cs typeface="Calibri" panose="020F0502020204030204" pitchFamily="34" charset="0"/>
              </a:rPr>
              <a:t> itt, a második esetben Jézus olyan emberrel találkozik, akit más </a:t>
            </a:r>
            <a:r>
              <a:rPr lang="hu-HU" sz="1200" i="1" dirty="0">
                <a:effectLst/>
                <a:latin typeface="Calibri" panose="020F0502020204030204" pitchFamily="34" charset="0"/>
                <a:ea typeface="Calibri" panose="020F0502020204030204" pitchFamily="34" charset="0"/>
                <a:cs typeface="Calibri" panose="020F0502020204030204" pitchFamily="34" charset="0"/>
              </a:rPr>
              <a:t>irányú feladatok</a:t>
            </a:r>
            <a:r>
              <a:rPr lang="hu-HU" sz="1200" dirty="0">
                <a:effectLst/>
                <a:latin typeface="Calibri" panose="020F0502020204030204" pitchFamily="34" charset="0"/>
                <a:ea typeface="Calibri" panose="020F0502020204030204" pitchFamily="34" charset="0"/>
                <a:cs typeface="Calibri" panose="020F0502020204030204" pitchFamily="34" charset="0"/>
              </a:rPr>
              <a:t> terhelnek.  Neki Jézus azonnal, még nyomatékosabban megismétli hívását: - Engem kövess! A férfi válaszából azonban kiderül, hogy egy szeretett családtagja elvesztése nyomasztja. Valószínűleg gyászol és el is szeretné temetni apját, mielőtt követné Krisztust. Erős késztetést érez Jézus követésére, de egy másik, sürgetőbb kötelesség felelőssége gyötri. Ez az ember éppen élete kritikus szakaszát éli mag. Össze tudja ezt vajon egyeztetni Jézus követésének szent felelősségével?  Tudja, hogy a világon semmi, legyen az bármilyen fontos is, nem állhat közé és Krisztus közé.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noProof="0" dirty="0"/>
          </a:p>
        </p:txBody>
      </p:sp>
      <p:sp>
        <p:nvSpPr>
          <p:cNvPr id="4" name="Slide Number Placeholder 3"/>
          <p:cNvSpPr>
            <a:spLocks noGrp="1"/>
          </p:cNvSpPr>
          <p:nvPr>
            <p:ph type="sldNum" sz="quarter" idx="5"/>
          </p:nvPr>
        </p:nvSpPr>
        <p:spPr/>
        <p:txBody>
          <a:bodyPr/>
          <a:lstStyle/>
          <a:p>
            <a:fld id="{86588005-BA81-B84E-9653-31D86F5B2895}" type="slidenum">
              <a:rPr lang="en-US" smtClean="0"/>
              <a:t>8</a:t>
            </a:fld>
            <a:endParaRPr lang="en-US"/>
          </a:p>
        </p:txBody>
      </p:sp>
    </p:spTree>
    <p:extLst>
      <p:ext uri="{BB962C8B-B14F-4D97-AF65-F5344CB8AC3E}">
        <p14:creationId xmlns:p14="http://schemas.microsoft.com/office/powerpoint/2010/main" val="34821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noProof="0" dirty="0">
                <a:solidFill>
                  <a:schemeClr val="tx1"/>
                </a:solidFill>
                <a:effectLst/>
                <a:latin typeface="+mn-lt"/>
                <a:ea typeface="+mn-ea"/>
                <a:cs typeface="+mn-cs"/>
              </a:rPr>
              <a:t>Kövess engem!</a:t>
            </a:r>
          </a:p>
          <a:p>
            <a:endParaRPr lang="hu-HU" sz="1200" kern="1200" noProof="0" dirty="0">
              <a:solidFill>
                <a:schemeClr val="tx1"/>
              </a:solidFill>
              <a:effectLst/>
              <a:latin typeface="+mn-lt"/>
              <a:ea typeface="+mn-ea"/>
              <a:cs typeface="+mn-cs"/>
            </a:endParaRPr>
          </a:p>
          <a:p>
            <a:pPr indent="457200">
              <a:lnSpc>
                <a:spcPts val="2000"/>
              </a:lnSpc>
              <a:spcAft>
                <a:spcPts val="0"/>
              </a:spcAft>
              <a:tabLst>
                <a:tab pos="457200" algn="l"/>
              </a:tabLst>
            </a:pPr>
            <a:r>
              <a:rPr lang="hu-HU" sz="1200" b="1" dirty="0">
                <a:effectLst/>
                <a:latin typeface="Calibri" panose="020F0502020204030204" pitchFamily="34" charset="0"/>
                <a:ea typeface="Calibri" panose="020F0502020204030204" pitchFamily="34" charset="0"/>
                <a:cs typeface="Calibri" panose="020F0502020204030204" pitchFamily="34" charset="0"/>
              </a:rPr>
              <a:t>61.vers</a:t>
            </a:r>
            <a:r>
              <a:rPr lang="hu-HU" sz="1200" dirty="0">
                <a:effectLst/>
                <a:latin typeface="Calibri" panose="020F0502020204030204" pitchFamily="34" charset="0"/>
                <a:ea typeface="Calibri" panose="020F0502020204030204" pitchFamily="34" charset="0"/>
                <a:cs typeface="Calibri" panose="020F0502020204030204" pitchFamily="34" charset="0"/>
              </a:rPr>
              <a:t>: A harmadik esetben </a:t>
            </a:r>
            <a:r>
              <a:rPr lang="hu-HU" sz="1200" i="1" dirty="0">
                <a:effectLst/>
                <a:latin typeface="Calibri" panose="020F0502020204030204" pitchFamily="34" charset="0"/>
                <a:ea typeface="Calibri" panose="020F0502020204030204" pitchFamily="34" charset="0"/>
                <a:cs typeface="Calibri" panose="020F0502020204030204" pitchFamily="34" charset="0"/>
              </a:rPr>
              <a:t>megosztott lelkű</a:t>
            </a:r>
            <a:r>
              <a:rPr lang="hu-HU" sz="1200" dirty="0">
                <a:effectLst/>
                <a:latin typeface="Calibri" panose="020F0502020204030204" pitchFamily="34" charset="0"/>
                <a:ea typeface="Calibri" panose="020F0502020204030204" pitchFamily="34" charset="0"/>
                <a:cs typeface="Calibri" panose="020F0502020204030204" pitchFamily="34" charset="0"/>
              </a:rPr>
              <a:t> emberrel találkozunk. Kijelenti, hogy </a:t>
            </a:r>
            <a:r>
              <a:rPr lang="hu-HU" sz="1200" b="1" i="1" dirty="0">
                <a:effectLst/>
                <a:latin typeface="Calibri" panose="020F0502020204030204" pitchFamily="34" charset="0"/>
                <a:ea typeface="Calibri" panose="020F0502020204030204" pitchFamily="34" charset="0"/>
                <a:cs typeface="Calibri" panose="020F0502020204030204" pitchFamily="34" charset="0"/>
              </a:rPr>
              <a:t>szívesen követné </a:t>
            </a:r>
            <a:r>
              <a:rPr lang="hu-HU" sz="1200" dirty="0">
                <a:effectLst/>
                <a:latin typeface="Calibri" panose="020F0502020204030204" pitchFamily="34" charset="0"/>
                <a:ea typeface="Calibri" panose="020F0502020204030204" pitchFamily="34" charset="0"/>
                <a:cs typeface="Calibri" panose="020F0502020204030204" pitchFamily="34" charset="0"/>
              </a:rPr>
              <a:t>Jézust, és ezt ki is fejezi: „Követlek téged Uram.” Mégis vissza szeretne menni a családjához elbúcsúzni. Láthatóan tudja, hogy Krisztus követése a helyes út, </a:t>
            </a:r>
            <a:r>
              <a:rPr lang="hu-HU" sz="1200" b="1" i="1" dirty="0">
                <a:effectLst/>
                <a:latin typeface="Calibri" panose="020F0502020204030204" pitchFamily="34" charset="0"/>
                <a:ea typeface="Calibri" panose="020F0502020204030204" pitchFamily="34" charset="0"/>
                <a:cs typeface="Calibri" panose="020F0502020204030204" pitchFamily="34" charset="0"/>
              </a:rPr>
              <a:t>először azonban szeretné </a:t>
            </a:r>
            <a:r>
              <a:rPr lang="hu-HU" sz="1200" dirty="0">
                <a:effectLst/>
                <a:latin typeface="Calibri" panose="020F0502020204030204" pitchFamily="34" charset="0"/>
                <a:ea typeface="Calibri" panose="020F0502020204030204" pitchFamily="34" charset="0"/>
                <a:cs typeface="Calibri" panose="020F0502020204030204" pitchFamily="34" charset="0"/>
              </a:rPr>
              <a:t>- saját feltételei szerint – lezárni </a:t>
            </a:r>
            <a:r>
              <a:rPr lang="hu-HU" sz="1200" b="1" i="1" dirty="0">
                <a:effectLst/>
                <a:latin typeface="Calibri" panose="020F0502020204030204" pitchFamily="34" charset="0"/>
                <a:ea typeface="Calibri" panose="020F0502020204030204" pitchFamily="34" charset="0"/>
                <a:cs typeface="Calibri" panose="020F0502020204030204" pitchFamily="34" charset="0"/>
              </a:rPr>
              <a:t>a saját ügyeit. </a:t>
            </a:r>
            <a:endParaRPr lang="hu-HU" sz="1200" b="1" i="1"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ts val="2000"/>
              </a:lnSpc>
              <a:spcAft>
                <a:spcPts val="0"/>
              </a:spcAft>
              <a:tabLst>
                <a:tab pos="457200" algn="l"/>
              </a:tabLst>
            </a:pPr>
            <a:r>
              <a:rPr lang="hu-HU" sz="1200" dirty="0">
                <a:effectLst/>
                <a:latin typeface="Calibri" panose="020F0502020204030204" pitchFamily="34" charset="0"/>
                <a:ea typeface="Calibri" panose="020F0502020204030204" pitchFamily="34" charset="0"/>
                <a:cs typeface="Calibri" panose="020F0502020204030204" pitchFamily="34" charset="0"/>
              </a:rPr>
              <a:t>Mindezek elfogadható indokok lehetnek Jézus azonnali követésének halogatására. Vajon hányan élünk hasonló kifogásokkal?  Vagy hirtelen lelkesedéssel felajánljuk szolgálatainkat, majd nem tartjuk be ígéretünket?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noProof="0" dirty="0"/>
          </a:p>
        </p:txBody>
      </p:sp>
      <p:sp>
        <p:nvSpPr>
          <p:cNvPr id="4" name="Slide Number Placeholder 3"/>
          <p:cNvSpPr>
            <a:spLocks noGrp="1"/>
          </p:cNvSpPr>
          <p:nvPr>
            <p:ph type="sldNum" sz="quarter" idx="5"/>
          </p:nvPr>
        </p:nvSpPr>
        <p:spPr/>
        <p:txBody>
          <a:bodyPr/>
          <a:lstStyle/>
          <a:p>
            <a:fld id="{86588005-BA81-B84E-9653-31D86F5B2895}" type="slidenum">
              <a:rPr lang="en-US" smtClean="0"/>
              <a:t>9</a:t>
            </a:fld>
            <a:endParaRPr lang="en-US"/>
          </a:p>
        </p:txBody>
      </p:sp>
    </p:spTree>
    <p:extLst>
      <p:ext uri="{BB962C8B-B14F-4D97-AF65-F5344CB8AC3E}">
        <p14:creationId xmlns:p14="http://schemas.microsoft.com/office/powerpoint/2010/main" val="345139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5E9F8-CAA3-EA43-BB77-3FC96D6CD4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B8F16B-8AE7-2F41-A759-4D9C00AAC8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F22898-44C3-BF40-A9B9-A660FF69972E}"/>
              </a:ext>
            </a:extLst>
          </p:cNvPr>
          <p:cNvSpPr>
            <a:spLocks noGrp="1"/>
          </p:cNvSpPr>
          <p:nvPr>
            <p:ph type="dt" sz="half" idx="10"/>
          </p:nvPr>
        </p:nvSpPr>
        <p:spPr/>
        <p:txBody>
          <a:bodyPr/>
          <a:lstStyle/>
          <a:p>
            <a:fld id="{5D9E3691-C2D2-5242-9A43-89E5F9F72E36}" type="datetimeFigureOut">
              <a:rPr lang="en-US" smtClean="0"/>
              <a:t>2/12/2019</a:t>
            </a:fld>
            <a:endParaRPr lang="en-US"/>
          </a:p>
        </p:txBody>
      </p:sp>
      <p:sp>
        <p:nvSpPr>
          <p:cNvPr id="5" name="Footer Placeholder 4">
            <a:extLst>
              <a:ext uri="{FF2B5EF4-FFF2-40B4-BE49-F238E27FC236}">
                <a16:creationId xmlns:a16="http://schemas.microsoft.com/office/drawing/2014/main" id="{A5DD4992-B6FD-A14F-A21E-8F8636906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1326A-4DC0-4B40-A1EC-90146F563EED}"/>
              </a:ext>
            </a:extLst>
          </p:cNvPr>
          <p:cNvSpPr>
            <a:spLocks noGrp="1"/>
          </p:cNvSpPr>
          <p:nvPr>
            <p:ph type="sldNum" sz="quarter" idx="12"/>
          </p:nvPr>
        </p:nvSpPr>
        <p:spPr/>
        <p:txBody>
          <a:bodyPr/>
          <a:lstStyle/>
          <a:p>
            <a:fld id="{9C395EA4-776D-9548-AA3F-5B52EE5E9BD1}" type="slidenum">
              <a:rPr lang="en-US" smtClean="0"/>
              <a:t>‹#›</a:t>
            </a:fld>
            <a:endParaRPr lang="en-US"/>
          </a:p>
        </p:txBody>
      </p:sp>
    </p:spTree>
    <p:extLst>
      <p:ext uri="{BB962C8B-B14F-4D97-AF65-F5344CB8AC3E}">
        <p14:creationId xmlns:p14="http://schemas.microsoft.com/office/powerpoint/2010/main" val="135602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1A8D-C86B-7146-B42E-6BC1B7FA76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487F9-7D80-6B45-8DC8-2676599162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8BE66-0969-E64E-A7CA-1473AD0E46E3}"/>
              </a:ext>
            </a:extLst>
          </p:cNvPr>
          <p:cNvSpPr>
            <a:spLocks noGrp="1"/>
          </p:cNvSpPr>
          <p:nvPr>
            <p:ph type="dt" sz="half" idx="10"/>
          </p:nvPr>
        </p:nvSpPr>
        <p:spPr/>
        <p:txBody>
          <a:bodyPr/>
          <a:lstStyle/>
          <a:p>
            <a:fld id="{5D9E3691-C2D2-5242-9A43-89E5F9F72E36}" type="datetimeFigureOut">
              <a:rPr lang="en-US" smtClean="0"/>
              <a:t>2/12/2019</a:t>
            </a:fld>
            <a:endParaRPr lang="en-US"/>
          </a:p>
        </p:txBody>
      </p:sp>
      <p:sp>
        <p:nvSpPr>
          <p:cNvPr id="5" name="Footer Placeholder 4">
            <a:extLst>
              <a:ext uri="{FF2B5EF4-FFF2-40B4-BE49-F238E27FC236}">
                <a16:creationId xmlns:a16="http://schemas.microsoft.com/office/drawing/2014/main" id="{ED353E0A-25C3-D040-9A0A-16175F268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45BD3-9E64-EC44-A9D2-A7B5E6D2B0DB}"/>
              </a:ext>
            </a:extLst>
          </p:cNvPr>
          <p:cNvSpPr>
            <a:spLocks noGrp="1"/>
          </p:cNvSpPr>
          <p:nvPr>
            <p:ph type="sldNum" sz="quarter" idx="12"/>
          </p:nvPr>
        </p:nvSpPr>
        <p:spPr/>
        <p:txBody>
          <a:bodyPr/>
          <a:lstStyle/>
          <a:p>
            <a:fld id="{9C395EA4-776D-9548-AA3F-5B52EE5E9BD1}" type="slidenum">
              <a:rPr lang="en-US" smtClean="0"/>
              <a:t>‹#›</a:t>
            </a:fld>
            <a:endParaRPr lang="en-US"/>
          </a:p>
        </p:txBody>
      </p:sp>
    </p:spTree>
    <p:extLst>
      <p:ext uri="{BB962C8B-B14F-4D97-AF65-F5344CB8AC3E}">
        <p14:creationId xmlns:p14="http://schemas.microsoft.com/office/powerpoint/2010/main" val="410269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227444-AF95-A442-AABF-CDC950ABCD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83C5E6-D724-E740-A240-F5ECD212F7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7AF3E-84E4-5E4A-9F42-0754ED7919AB}"/>
              </a:ext>
            </a:extLst>
          </p:cNvPr>
          <p:cNvSpPr>
            <a:spLocks noGrp="1"/>
          </p:cNvSpPr>
          <p:nvPr>
            <p:ph type="dt" sz="half" idx="10"/>
          </p:nvPr>
        </p:nvSpPr>
        <p:spPr/>
        <p:txBody>
          <a:bodyPr/>
          <a:lstStyle/>
          <a:p>
            <a:fld id="{5D9E3691-C2D2-5242-9A43-89E5F9F72E36}" type="datetimeFigureOut">
              <a:rPr lang="en-US" smtClean="0"/>
              <a:t>2/12/2019</a:t>
            </a:fld>
            <a:endParaRPr lang="en-US"/>
          </a:p>
        </p:txBody>
      </p:sp>
      <p:sp>
        <p:nvSpPr>
          <p:cNvPr id="5" name="Footer Placeholder 4">
            <a:extLst>
              <a:ext uri="{FF2B5EF4-FFF2-40B4-BE49-F238E27FC236}">
                <a16:creationId xmlns:a16="http://schemas.microsoft.com/office/drawing/2014/main" id="{C0F29E98-80F0-FE4E-9849-9E0C5B5FE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272038-09FF-414F-A39B-08E1AA67AA21}"/>
              </a:ext>
            </a:extLst>
          </p:cNvPr>
          <p:cNvSpPr>
            <a:spLocks noGrp="1"/>
          </p:cNvSpPr>
          <p:nvPr>
            <p:ph type="sldNum" sz="quarter" idx="12"/>
          </p:nvPr>
        </p:nvSpPr>
        <p:spPr/>
        <p:txBody>
          <a:bodyPr/>
          <a:lstStyle/>
          <a:p>
            <a:fld id="{9C395EA4-776D-9548-AA3F-5B52EE5E9BD1}" type="slidenum">
              <a:rPr lang="en-US" smtClean="0"/>
              <a:t>‹#›</a:t>
            </a:fld>
            <a:endParaRPr lang="en-US"/>
          </a:p>
        </p:txBody>
      </p:sp>
    </p:spTree>
    <p:extLst>
      <p:ext uri="{BB962C8B-B14F-4D97-AF65-F5344CB8AC3E}">
        <p14:creationId xmlns:p14="http://schemas.microsoft.com/office/powerpoint/2010/main" val="398586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E287B-3563-2541-8902-10ABA14DE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078EB6-AC4C-1B47-8E4B-DD0A61BB02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5F1AA-F2B0-A341-8B62-7505807C0530}"/>
              </a:ext>
            </a:extLst>
          </p:cNvPr>
          <p:cNvSpPr>
            <a:spLocks noGrp="1"/>
          </p:cNvSpPr>
          <p:nvPr>
            <p:ph type="dt" sz="half" idx="10"/>
          </p:nvPr>
        </p:nvSpPr>
        <p:spPr/>
        <p:txBody>
          <a:bodyPr/>
          <a:lstStyle/>
          <a:p>
            <a:fld id="{5D9E3691-C2D2-5242-9A43-89E5F9F72E36}" type="datetimeFigureOut">
              <a:rPr lang="en-US" smtClean="0"/>
              <a:t>2/12/2019</a:t>
            </a:fld>
            <a:endParaRPr lang="en-US"/>
          </a:p>
        </p:txBody>
      </p:sp>
      <p:sp>
        <p:nvSpPr>
          <p:cNvPr id="5" name="Footer Placeholder 4">
            <a:extLst>
              <a:ext uri="{FF2B5EF4-FFF2-40B4-BE49-F238E27FC236}">
                <a16:creationId xmlns:a16="http://schemas.microsoft.com/office/drawing/2014/main" id="{A5CB0D78-5741-E34C-BFA6-5F4D4B601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6C04A-E5F9-7244-9F19-432467160BE7}"/>
              </a:ext>
            </a:extLst>
          </p:cNvPr>
          <p:cNvSpPr>
            <a:spLocks noGrp="1"/>
          </p:cNvSpPr>
          <p:nvPr>
            <p:ph type="sldNum" sz="quarter" idx="12"/>
          </p:nvPr>
        </p:nvSpPr>
        <p:spPr/>
        <p:txBody>
          <a:bodyPr/>
          <a:lstStyle/>
          <a:p>
            <a:fld id="{9C395EA4-776D-9548-AA3F-5B52EE5E9BD1}" type="slidenum">
              <a:rPr lang="en-US" smtClean="0"/>
              <a:t>‹#›</a:t>
            </a:fld>
            <a:endParaRPr lang="en-US"/>
          </a:p>
        </p:txBody>
      </p:sp>
    </p:spTree>
    <p:extLst>
      <p:ext uri="{BB962C8B-B14F-4D97-AF65-F5344CB8AC3E}">
        <p14:creationId xmlns:p14="http://schemas.microsoft.com/office/powerpoint/2010/main" val="278596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E6DE-D670-5A49-9695-B2078E9BF2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8E6BF9-A163-954F-95FC-5BA92DDA5F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96AA50-E90E-0B4D-BF4A-4C0A7B6C281C}"/>
              </a:ext>
            </a:extLst>
          </p:cNvPr>
          <p:cNvSpPr>
            <a:spLocks noGrp="1"/>
          </p:cNvSpPr>
          <p:nvPr>
            <p:ph type="dt" sz="half" idx="10"/>
          </p:nvPr>
        </p:nvSpPr>
        <p:spPr/>
        <p:txBody>
          <a:bodyPr/>
          <a:lstStyle/>
          <a:p>
            <a:fld id="{5D9E3691-C2D2-5242-9A43-89E5F9F72E36}" type="datetimeFigureOut">
              <a:rPr lang="en-US" smtClean="0"/>
              <a:t>2/12/2019</a:t>
            </a:fld>
            <a:endParaRPr lang="en-US"/>
          </a:p>
        </p:txBody>
      </p:sp>
      <p:sp>
        <p:nvSpPr>
          <p:cNvPr id="5" name="Footer Placeholder 4">
            <a:extLst>
              <a:ext uri="{FF2B5EF4-FFF2-40B4-BE49-F238E27FC236}">
                <a16:creationId xmlns:a16="http://schemas.microsoft.com/office/drawing/2014/main" id="{BAE4A582-60B3-9541-ADE2-CE32E2843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3D0CC-67BA-2743-9287-E0531E7C9A8E}"/>
              </a:ext>
            </a:extLst>
          </p:cNvPr>
          <p:cNvSpPr>
            <a:spLocks noGrp="1"/>
          </p:cNvSpPr>
          <p:nvPr>
            <p:ph type="sldNum" sz="quarter" idx="12"/>
          </p:nvPr>
        </p:nvSpPr>
        <p:spPr/>
        <p:txBody>
          <a:bodyPr/>
          <a:lstStyle/>
          <a:p>
            <a:fld id="{9C395EA4-776D-9548-AA3F-5B52EE5E9BD1}" type="slidenum">
              <a:rPr lang="en-US" smtClean="0"/>
              <a:t>‹#›</a:t>
            </a:fld>
            <a:endParaRPr lang="en-US"/>
          </a:p>
        </p:txBody>
      </p:sp>
    </p:spTree>
    <p:extLst>
      <p:ext uri="{BB962C8B-B14F-4D97-AF65-F5344CB8AC3E}">
        <p14:creationId xmlns:p14="http://schemas.microsoft.com/office/powerpoint/2010/main" val="97572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B324-09D5-164F-8D9A-AC16747729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DF0A1-1DAE-0040-AD4A-996BBE36DF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F6342-6BAE-C14D-B756-4E57070D6F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3A48F1-948D-7C40-A797-4F6E7D4E07CF}"/>
              </a:ext>
            </a:extLst>
          </p:cNvPr>
          <p:cNvSpPr>
            <a:spLocks noGrp="1"/>
          </p:cNvSpPr>
          <p:nvPr>
            <p:ph type="dt" sz="half" idx="10"/>
          </p:nvPr>
        </p:nvSpPr>
        <p:spPr/>
        <p:txBody>
          <a:bodyPr/>
          <a:lstStyle/>
          <a:p>
            <a:fld id="{5D9E3691-C2D2-5242-9A43-89E5F9F72E36}" type="datetimeFigureOut">
              <a:rPr lang="en-US" smtClean="0"/>
              <a:t>2/12/2019</a:t>
            </a:fld>
            <a:endParaRPr lang="en-US"/>
          </a:p>
        </p:txBody>
      </p:sp>
      <p:sp>
        <p:nvSpPr>
          <p:cNvPr id="6" name="Footer Placeholder 5">
            <a:extLst>
              <a:ext uri="{FF2B5EF4-FFF2-40B4-BE49-F238E27FC236}">
                <a16:creationId xmlns:a16="http://schemas.microsoft.com/office/drawing/2014/main" id="{121D2E70-603E-4A4D-B024-9FE118190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0CF8C-C537-4F4E-860D-020F7F65BAED}"/>
              </a:ext>
            </a:extLst>
          </p:cNvPr>
          <p:cNvSpPr>
            <a:spLocks noGrp="1"/>
          </p:cNvSpPr>
          <p:nvPr>
            <p:ph type="sldNum" sz="quarter" idx="12"/>
          </p:nvPr>
        </p:nvSpPr>
        <p:spPr/>
        <p:txBody>
          <a:bodyPr/>
          <a:lstStyle/>
          <a:p>
            <a:fld id="{9C395EA4-776D-9548-AA3F-5B52EE5E9BD1}" type="slidenum">
              <a:rPr lang="en-US" smtClean="0"/>
              <a:t>‹#›</a:t>
            </a:fld>
            <a:endParaRPr lang="en-US"/>
          </a:p>
        </p:txBody>
      </p:sp>
    </p:spTree>
    <p:extLst>
      <p:ext uri="{BB962C8B-B14F-4D97-AF65-F5344CB8AC3E}">
        <p14:creationId xmlns:p14="http://schemas.microsoft.com/office/powerpoint/2010/main" val="288889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0991-5862-F544-A564-ED98468C84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A3BE48-236F-B440-B748-5F4C3D2F91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5E327E-A1A6-1643-AC53-16FCE58139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F9ED2D-C4B9-934A-B163-1EB027FD95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C892F4-DD0F-344F-AC47-EBC574EACD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FC9716-33D7-0C43-AB51-627F0B22436C}"/>
              </a:ext>
            </a:extLst>
          </p:cNvPr>
          <p:cNvSpPr>
            <a:spLocks noGrp="1"/>
          </p:cNvSpPr>
          <p:nvPr>
            <p:ph type="dt" sz="half" idx="10"/>
          </p:nvPr>
        </p:nvSpPr>
        <p:spPr/>
        <p:txBody>
          <a:bodyPr/>
          <a:lstStyle/>
          <a:p>
            <a:fld id="{5D9E3691-C2D2-5242-9A43-89E5F9F72E36}" type="datetimeFigureOut">
              <a:rPr lang="en-US" smtClean="0"/>
              <a:t>2/12/2019</a:t>
            </a:fld>
            <a:endParaRPr lang="en-US"/>
          </a:p>
        </p:txBody>
      </p:sp>
      <p:sp>
        <p:nvSpPr>
          <p:cNvPr id="8" name="Footer Placeholder 7">
            <a:extLst>
              <a:ext uri="{FF2B5EF4-FFF2-40B4-BE49-F238E27FC236}">
                <a16:creationId xmlns:a16="http://schemas.microsoft.com/office/drawing/2014/main" id="{F9AEF1B0-3AFD-F74E-ACB4-8BAD7F1564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07F4DE-C1CF-4941-B129-C7298144968C}"/>
              </a:ext>
            </a:extLst>
          </p:cNvPr>
          <p:cNvSpPr>
            <a:spLocks noGrp="1"/>
          </p:cNvSpPr>
          <p:nvPr>
            <p:ph type="sldNum" sz="quarter" idx="12"/>
          </p:nvPr>
        </p:nvSpPr>
        <p:spPr/>
        <p:txBody>
          <a:bodyPr/>
          <a:lstStyle/>
          <a:p>
            <a:fld id="{9C395EA4-776D-9548-AA3F-5B52EE5E9BD1}" type="slidenum">
              <a:rPr lang="en-US" smtClean="0"/>
              <a:t>‹#›</a:t>
            </a:fld>
            <a:endParaRPr lang="en-US"/>
          </a:p>
        </p:txBody>
      </p:sp>
    </p:spTree>
    <p:extLst>
      <p:ext uri="{BB962C8B-B14F-4D97-AF65-F5344CB8AC3E}">
        <p14:creationId xmlns:p14="http://schemas.microsoft.com/office/powerpoint/2010/main" val="219978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EA8B-A3F8-804F-A763-F5DD5015E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EA15B4-8BB2-824E-A0C7-70302B280A19}"/>
              </a:ext>
            </a:extLst>
          </p:cNvPr>
          <p:cNvSpPr>
            <a:spLocks noGrp="1"/>
          </p:cNvSpPr>
          <p:nvPr>
            <p:ph type="dt" sz="half" idx="10"/>
          </p:nvPr>
        </p:nvSpPr>
        <p:spPr/>
        <p:txBody>
          <a:bodyPr/>
          <a:lstStyle/>
          <a:p>
            <a:fld id="{5D9E3691-C2D2-5242-9A43-89E5F9F72E36}" type="datetimeFigureOut">
              <a:rPr lang="en-US" smtClean="0"/>
              <a:t>2/12/2019</a:t>
            </a:fld>
            <a:endParaRPr lang="en-US"/>
          </a:p>
        </p:txBody>
      </p:sp>
      <p:sp>
        <p:nvSpPr>
          <p:cNvPr id="4" name="Footer Placeholder 3">
            <a:extLst>
              <a:ext uri="{FF2B5EF4-FFF2-40B4-BE49-F238E27FC236}">
                <a16:creationId xmlns:a16="http://schemas.microsoft.com/office/drawing/2014/main" id="{B8B45772-9653-2D45-B982-5A4A795ED0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8FF5E4-6648-C64B-872A-CC38586F6A3C}"/>
              </a:ext>
            </a:extLst>
          </p:cNvPr>
          <p:cNvSpPr>
            <a:spLocks noGrp="1"/>
          </p:cNvSpPr>
          <p:nvPr>
            <p:ph type="sldNum" sz="quarter" idx="12"/>
          </p:nvPr>
        </p:nvSpPr>
        <p:spPr/>
        <p:txBody>
          <a:bodyPr/>
          <a:lstStyle/>
          <a:p>
            <a:fld id="{9C395EA4-776D-9548-AA3F-5B52EE5E9BD1}" type="slidenum">
              <a:rPr lang="en-US" smtClean="0"/>
              <a:t>‹#›</a:t>
            </a:fld>
            <a:endParaRPr lang="en-US"/>
          </a:p>
        </p:txBody>
      </p:sp>
    </p:spTree>
    <p:extLst>
      <p:ext uri="{BB962C8B-B14F-4D97-AF65-F5344CB8AC3E}">
        <p14:creationId xmlns:p14="http://schemas.microsoft.com/office/powerpoint/2010/main" val="281644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88F4E9-EA66-834D-8E16-8C4A95375436}"/>
              </a:ext>
            </a:extLst>
          </p:cNvPr>
          <p:cNvSpPr>
            <a:spLocks noGrp="1"/>
          </p:cNvSpPr>
          <p:nvPr>
            <p:ph type="dt" sz="half" idx="10"/>
          </p:nvPr>
        </p:nvSpPr>
        <p:spPr/>
        <p:txBody>
          <a:bodyPr/>
          <a:lstStyle/>
          <a:p>
            <a:fld id="{5D9E3691-C2D2-5242-9A43-89E5F9F72E36}" type="datetimeFigureOut">
              <a:rPr lang="en-US" smtClean="0"/>
              <a:t>2/12/2019</a:t>
            </a:fld>
            <a:endParaRPr lang="en-US"/>
          </a:p>
        </p:txBody>
      </p:sp>
      <p:sp>
        <p:nvSpPr>
          <p:cNvPr id="3" name="Footer Placeholder 2">
            <a:extLst>
              <a:ext uri="{FF2B5EF4-FFF2-40B4-BE49-F238E27FC236}">
                <a16:creationId xmlns:a16="http://schemas.microsoft.com/office/drawing/2014/main" id="{AC9075B1-D915-434F-8205-EB89F92B75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EC10CB-604B-2147-A6C6-3179C1D9E663}"/>
              </a:ext>
            </a:extLst>
          </p:cNvPr>
          <p:cNvSpPr>
            <a:spLocks noGrp="1"/>
          </p:cNvSpPr>
          <p:nvPr>
            <p:ph type="sldNum" sz="quarter" idx="12"/>
          </p:nvPr>
        </p:nvSpPr>
        <p:spPr/>
        <p:txBody>
          <a:bodyPr/>
          <a:lstStyle/>
          <a:p>
            <a:fld id="{9C395EA4-776D-9548-AA3F-5B52EE5E9BD1}" type="slidenum">
              <a:rPr lang="en-US" smtClean="0"/>
              <a:t>‹#›</a:t>
            </a:fld>
            <a:endParaRPr lang="en-US"/>
          </a:p>
        </p:txBody>
      </p:sp>
    </p:spTree>
    <p:extLst>
      <p:ext uri="{BB962C8B-B14F-4D97-AF65-F5344CB8AC3E}">
        <p14:creationId xmlns:p14="http://schemas.microsoft.com/office/powerpoint/2010/main" val="14740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7CE23-C51B-034D-B34C-F154BF7F6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B7041F-1FD9-C24D-B4A9-8BC2C661C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6A42A4-0305-E64F-A96D-AB77A28BF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52E7A4-15DA-5846-8CF1-2329226E8B57}"/>
              </a:ext>
            </a:extLst>
          </p:cNvPr>
          <p:cNvSpPr>
            <a:spLocks noGrp="1"/>
          </p:cNvSpPr>
          <p:nvPr>
            <p:ph type="dt" sz="half" idx="10"/>
          </p:nvPr>
        </p:nvSpPr>
        <p:spPr/>
        <p:txBody>
          <a:bodyPr/>
          <a:lstStyle/>
          <a:p>
            <a:fld id="{5D9E3691-C2D2-5242-9A43-89E5F9F72E36}" type="datetimeFigureOut">
              <a:rPr lang="en-US" smtClean="0"/>
              <a:t>2/12/2019</a:t>
            </a:fld>
            <a:endParaRPr lang="en-US"/>
          </a:p>
        </p:txBody>
      </p:sp>
      <p:sp>
        <p:nvSpPr>
          <p:cNvPr id="6" name="Footer Placeholder 5">
            <a:extLst>
              <a:ext uri="{FF2B5EF4-FFF2-40B4-BE49-F238E27FC236}">
                <a16:creationId xmlns:a16="http://schemas.microsoft.com/office/drawing/2014/main" id="{8DB64CF3-556D-F74A-AEAA-25E888FAC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8526EC-3DA1-FD49-B197-2988841CDF69}"/>
              </a:ext>
            </a:extLst>
          </p:cNvPr>
          <p:cNvSpPr>
            <a:spLocks noGrp="1"/>
          </p:cNvSpPr>
          <p:nvPr>
            <p:ph type="sldNum" sz="quarter" idx="12"/>
          </p:nvPr>
        </p:nvSpPr>
        <p:spPr/>
        <p:txBody>
          <a:bodyPr/>
          <a:lstStyle/>
          <a:p>
            <a:fld id="{9C395EA4-776D-9548-AA3F-5B52EE5E9BD1}" type="slidenum">
              <a:rPr lang="en-US" smtClean="0"/>
              <a:t>‹#›</a:t>
            </a:fld>
            <a:endParaRPr lang="en-US"/>
          </a:p>
        </p:txBody>
      </p:sp>
    </p:spTree>
    <p:extLst>
      <p:ext uri="{BB962C8B-B14F-4D97-AF65-F5344CB8AC3E}">
        <p14:creationId xmlns:p14="http://schemas.microsoft.com/office/powerpoint/2010/main" val="223553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9CDA-004A-3049-BDF1-9A6F305BC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8792E2-F79C-D04A-84FB-9EEA7F929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F01393-0276-4F48-BDA4-A20C5E0FC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AD65F8-8DB7-0240-810C-6DCC7F2CCF8A}"/>
              </a:ext>
            </a:extLst>
          </p:cNvPr>
          <p:cNvSpPr>
            <a:spLocks noGrp="1"/>
          </p:cNvSpPr>
          <p:nvPr>
            <p:ph type="dt" sz="half" idx="10"/>
          </p:nvPr>
        </p:nvSpPr>
        <p:spPr/>
        <p:txBody>
          <a:bodyPr/>
          <a:lstStyle/>
          <a:p>
            <a:fld id="{5D9E3691-C2D2-5242-9A43-89E5F9F72E36}" type="datetimeFigureOut">
              <a:rPr lang="en-US" smtClean="0"/>
              <a:t>2/12/2019</a:t>
            </a:fld>
            <a:endParaRPr lang="en-US"/>
          </a:p>
        </p:txBody>
      </p:sp>
      <p:sp>
        <p:nvSpPr>
          <p:cNvPr id="6" name="Footer Placeholder 5">
            <a:extLst>
              <a:ext uri="{FF2B5EF4-FFF2-40B4-BE49-F238E27FC236}">
                <a16:creationId xmlns:a16="http://schemas.microsoft.com/office/drawing/2014/main" id="{0447D98B-A737-6D48-9926-C962089B8C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ABF1A2-44B5-9C40-B2F8-485031261AFB}"/>
              </a:ext>
            </a:extLst>
          </p:cNvPr>
          <p:cNvSpPr>
            <a:spLocks noGrp="1"/>
          </p:cNvSpPr>
          <p:nvPr>
            <p:ph type="sldNum" sz="quarter" idx="12"/>
          </p:nvPr>
        </p:nvSpPr>
        <p:spPr/>
        <p:txBody>
          <a:bodyPr/>
          <a:lstStyle/>
          <a:p>
            <a:fld id="{9C395EA4-776D-9548-AA3F-5B52EE5E9BD1}" type="slidenum">
              <a:rPr lang="en-US" smtClean="0"/>
              <a:t>‹#›</a:t>
            </a:fld>
            <a:endParaRPr lang="en-US"/>
          </a:p>
        </p:txBody>
      </p:sp>
    </p:spTree>
    <p:extLst>
      <p:ext uri="{BB962C8B-B14F-4D97-AF65-F5344CB8AC3E}">
        <p14:creationId xmlns:p14="http://schemas.microsoft.com/office/powerpoint/2010/main" val="187682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9403C-D70D-904B-BD29-32A08AA1D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0A682B-CCCC-3D48-B1B9-24AFE68DA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7205A-1A39-3042-B153-8F01EE5FB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E3691-C2D2-5242-9A43-89E5F9F72E36}" type="datetimeFigureOut">
              <a:rPr lang="en-US" smtClean="0"/>
              <a:t>2/12/2019</a:t>
            </a:fld>
            <a:endParaRPr lang="en-US"/>
          </a:p>
        </p:txBody>
      </p:sp>
      <p:sp>
        <p:nvSpPr>
          <p:cNvPr id="5" name="Footer Placeholder 4">
            <a:extLst>
              <a:ext uri="{FF2B5EF4-FFF2-40B4-BE49-F238E27FC236}">
                <a16:creationId xmlns:a16="http://schemas.microsoft.com/office/drawing/2014/main" id="{FDF84EE3-A868-F44C-883A-62FFF14F6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E530EF-9002-D449-8B81-25553EAFAD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95EA4-776D-9548-AA3F-5B52EE5E9BD1}" type="slidenum">
              <a:rPr lang="en-US" smtClean="0"/>
              <a:t>‹#›</a:t>
            </a:fld>
            <a:endParaRPr lang="en-US"/>
          </a:p>
        </p:txBody>
      </p:sp>
    </p:spTree>
    <p:extLst>
      <p:ext uri="{BB962C8B-B14F-4D97-AF65-F5344CB8AC3E}">
        <p14:creationId xmlns:p14="http://schemas.microsoft.com/office/powerpoint/2010/main" val="1679486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B80B-E116-804F-A517-B74A54CE79AE}"/>
              </a:ext>
            </a:extLst>
          </p:cNvPr>
          <p:cNvSpPr>
            <a:spLocks noGrp="1"/>
          </p:cNvSpPr>
          <p:nvPr>
            <p:ph type="ctrTitle"/>
          </p:nvPr>
        </p:nvSpPr>
        <p:spPr>
          <a:xfrm>
            <a:off x="6024154" y="1169043"/>
            <a:ext cx="6042928" cy="2280213"/>
          </a:xfrm>
        </p:spPr>
        <p:txBody>
          <a:bodyPr anchor="b">
            <a:normAutofit fontScale="90000"/>
          </a:bodyPr>
          <a:lstStyle/>
          <a:p>
            <a:pPr>
              <a:lnSpc>
                <a:spcPct val="100000"/>
              </a:lnSpc>
            </a:pPr>
            <a:br>
              <a:rPr lang="en-US" sz="5400" dirty="0">
                <a:latin typeface="Avenir Next" panose="020B0503020202020204" pitchFamily="34" charset="0"/>
              </a:rPr>
            </a:br>
            <a:r>
              <a:rPr lang="en-US" sz="5400" dirty="0">
                <a:latin typeface="Avenir Next" panose="020B0503020202020204" pitchFamily="34" charset="0"/>
              </a:rPr>
              <a:t> </a:t>
            </a:r>
            <a:r>
              <a:rPr lang="hu-HU" b="1" dirty="0">
                <a:latin typeface="Avenir Next" panose="020B0503020202020204" pitchFamily="34" charset="0"/>
              </a:rPr>
              <a:t>JÉZUSSAL</a:t>
            </a:r>
            <a:br>
              <a:rPr lang="hu-HU" b="1" dirty="0">
                <a:latin typeface="Avenir Next" panose="020B0503020202020204" pitchFamily="34" charset="0"/>
              </a:rPr>
            </a:br>
            <a:r>
              <a:rPr lang="hu-HU" dirty="0">
                <a:latin typeface="Avenir Next" panose="020B0503020202020204" pitchFamily="34" charset="0"/>
              </a:rPr>
              <a:t> JÁRNI</a:t>
            </a:r>
            <a:endParaRPr lang="en-US" dirty="0">
              <a:latin typeface="Avenir Next" panose="020B0503020202020204" pitchFamily="34" charset="0"/>
            </a:endParaRPr>
          </a:p>
        </p:txBody>
      </p:sp>
      <p:sp>
        <p:nvSpPr>
          <p:cNvPr id="3" name="Subtitle 2">
            <a:extLst>
              <a:ext uri="{FF2B5EF4-FFF2-40B4-BE49-F238E27FC236}">
                <a16:creationId xmlns:a16="http://schemas.microsoft.com/office/drawing/2014/main" id="{3AF2F49F-FF8E-8248-B06A-A15594A9F9F8}"/>
              </a:ext>
            </a:extLst>
          </p:cNvPr>
          <p:cNvSpPr>
            <a:spLocks noGrp="1"/>
          </p:cNvSpPr>
          <p:nvPr>
            <p:ph type="subTitle" idx="1"/>
          </p:nvPr>
        </p:nvSpPr>
        <p:spPr>
          <a:xfrm>
            <a:off x="5411450" y="3449256"/>
            <a:ext cx="6780550" cy="3206377"/>
          </a:xfrm>
        </p:spPr>
        <p:txBody>
          <a:bodyPr anchor="t">
            <a:normAutofit/>
          </a:bodyPr>
          <a:lstStyle/>
          <a:p>
            <a:r>
              <a:rPr lang="hu-HU" sz="1400" dirty="0">
                <a:latin typeface="Avenir Next" panose="020B0503020202020204" pitchFamily="34" charset="0"/>
              </a:rPr>
              <a:t>                 ÍRTA:  </a:t>
            </a:r>
            <a:r>
              <a:rPr lang="en-US" sz="1400" dirty="0">
                <a:latin typeface="Avenir Next" panose="020B0503020202020204" pitchFamily="34" charset="0"/>
              </a:rPr>
              <a:t>CORDELL LIEBRANDT</a:t>
            </a:r>
          </a:p>
          <a:p>
            <a:endParaRPr lang="en-US" sz="1900" dirty="0"/>
          </a:p>
          <a:p>
            <a:r>
              <a:rPr lang="hu-HU" sz="3600" b="1" dirty="0">
                <a:solidFill>
                  <a:srgbClr val="93F4FF"/>
                </a:solidFill>
                <a:latin typeface="Avenir Next" panose="020B0503020202020204" pitchFamily="34" charset="0"/>
              </a:rPr>
              <a:t>NŐK NEMZETKÖZI </a:t>
            </a:r>
          </a:p>
          <a:p>
            <a:r>
              <a:rPr lang="hu-HU" sz="3600" b="1" dirty="0">
                <a:solidFill>
                  <a:srgbClr val="93F4FF"/>
                </a:solidFill>
                <a:latin typeface="Avenir Next" panose="020B0503020202020204" pitchFamily="34" charset="0"/>
              </a:rPr>
              <a:t>IMANAPJA</a:t>
            </a:r>
            <a:endParaRPr lang="en-US" sz="3600" b="1" dirty="0">
              <a:solidFill>
                <a:srgbClr val="93F4FF"/>
              </a:solidFill>
              <a:latin typeface="Avenir Next" panose="020B0503020202020204" pitchFamily="34" charset="0"/>
            </a:endParaRPr>
          </a:p>
          <a:p>
            <a:r>
              <a:rPr lang="hu-HU" sz="1800" dirty="0">
                <a:latin typeface="Avenir Next" panose="020B0503020202020204" pitchFamily="34" charset="0"/>
              </a:rPr>
              <a:t>2019. </a:t>
            </a:r>
            <a:r>
              <a:rPr lang="hu-HU" sz="1800">
                <a:latin typeface="Avenir Next" panose="020B0503020202020204" pitchFamily="34" charset="0"/>
              </a:rPr>
              <a:t>MÁRCIUS  </a:t>
            </a:r>
            <a:r>
              <a:rPr lang="hu-HU" sz="1800" dirty="0">
                <a:latin typeface="Avenir Next" panose="020B0503020202020204" pitchFamily="34" charset="0"/>
              </a:rPr>
              <a:t>2. </a:t>
            </a:r>
            <a:endParaRPr lang="en-US" sz="1800" dirty="0">
              <a:latin typeface="Avenir Next" panose="020B0503020202020204" pitchFamily="34" charset="0"/>
            </a:endParaRP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8926AF6-91AD-9548-A351-D098B74D3A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6" name="Picture 5">
            <a:extLst>
              <a:ext uri="{FF2B5EF4-FFF2-40B4-BE49-F238E27FC236}">
                <a16:creationId xmlns:a16="http://schemas.microsoft.com/office/drawing/2014/main" id="{AEE8FB89-82BF-9743-BDBA-B4D888A9DD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732" y="6465493"/>
            <a:ext cx="543621" cy="380280"/>
          </a:xfrm>
          <a:prstGeom prst="rect">
            <a:avLst/>
          </a:prstGeom>
        </p:spPr>
      </p:pic>
    </p:spTree>
    <p:extLst>
      <p:ext uri="{BB962C8B-B14F-4D97-AF65-F5344CB8AC3E}">
        <p14:creationId xmlns:p14="http://schemas.microsoft.com/office/powerpoint/2010/main" val="29035321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C1F1-F9FB-BE47-BACB-8DED83E09EB8}"/>
              </a:ext>
            </a:extLst>
          </p:cNvPr>
          <p:cNvSpPr>
            <a:spLocks noGrp="1"/>
          </p:cNvSpPr>
          <p:nvPr>
            <p:ph type="title"/>
          </p:nvPr>
        </p:nvSpPr>
        <p:spPr>
          <a:xfrm>
            <a:off x="801099" y="1396289"/>
            <a:ext cx="5006336" cy="1325563"/>
          </a:xfrm>
        </p:spPr>
        <p:txBody>
          <a:bodyPr>
            <a:normAutofit/>
          </a:bodyPr>
          <a:lstStyle/>
          <a:p>
            <a:r>
              <a:rPr lang="hu-HU" sz="3600" b="1" dirty="0">
                <a:latin typeface="Avenir Next" panose="020B0503020202020204" pitchFamily="34" charset="0"/>
              </a:rPr>
              <a:t>KÖVESS ENGEM!</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8E89D7F0-18A1-3B4F-BD98-17EAF45031CA}"/>
              </a:ext>
            </a:extLst>
          </p:cNvPr>
          <p:cNvSpPr>
            <a:spLocks noGrp="1"/>
          </p:cNvSpPr>
          <p:nvPr>
            <p:ph idx="1"/>
          </p:nvPr>
        </p:nvSpPr>
        <p:spPr>
          <a:xfrm>
            <a:off x="451414" y="2519283"/>
            <a:ext cx="5567804" cy="3024990"/>
          </a:xfrm>
        </p:spPr>
        <p:txBody>
          <a:bodyPr anchor="t">
            <a:normAutofit/>
          </a:bodyPr>
          <a:lstStyle/>
          <a:p>
            <a:endParaRPr lang="en-US" b="1" dirty="0"/>
          </a:p>
          <a:p>
            <a:pPr marL="0" indent="0">
              <a:buNone/>
            </a:pPr>
            <a:r>
              <a:rPr lang="hu-HU" sz="3200" b="1" dirty="0">
                <a:solidFill>
                  <a:srgbClr val="93F4FF"/>
                </a:solidFill>
              </a:rPr>
              <a:t>Elhívás </a:t>
            </a:r>
            <a:r>
              <a:rPr lang="hu-HU" sz="3200" dirty="0"/>
              <a:t>a tanítványságra</a:t>
            </a:r>
          </a:p>
          <a:p>
            <a:pPr marL="0" indent="0">
              <a:buNone/>
            </a:pPr>
            <a:r>
              <a:rPr lang="hu-HU" sz="3200" dirty="0"/>
              <a:t>A tanítványság </a:t>
            </a:r>
            <a:r>
              <a:rPr lang="hu-HU" sz="3200" b="1" dirty="0">
                <a:solidFill>
                  <a:srgbClr val="93F4FF"/>
                </a:solidFill>
              </a:rPr>
              <a:t>ára</a:t>
            </a:r>
          </a:p>
          <a:p>
            <a:pPr marL="0" indent="0">
              <a:buNone/>
            </a:pPr>
            <a:r>
              <a:rPr lang="hu-HU" sz="3200" dirty="0"/>
              <a:t>A tanítványság </a:t>
            </a:r>
            <a:r>
              <a:rPr lang="hu-HU" sz="3200" b="1" dirty="0">
                <a:solidFill>
                  <a:srgbClr val="93F4FF"/>
                </a:solidFill>
              </a:rPr>
              <a:t>következményei</a:t>
            </a:r>
            <a:endParaRPr lang="hu-HU" sz="3200" dirty="0"/>
          </a:p>
        </p:txBody>
      </p:sp>
      <p:sp>
        <p:nvSpPr>
          <p:cNvPr id="9"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11859C9-CED6-FE4A-8A8D-F3536BD4B7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367150730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B004-8BA9-8B4F-BCBC-990CFCFABBCE}"/>
              </a:ext>
            </a:extLst>
          </p:cNvPr>
          <p:cNvSpPr>
            <a:spLocks noGrp="1"/>
          </p:cNvSpPr>
          <p:nvPr>
            <p:ph type="title"/>
          </p:nvPr>
        </p:nvSpPr>
        <p:spPr>
          <a:xfrm>
            <a:off x="655320" y="1266463"/>
            <a:ext cx="5120114" cy="1692794"/>
          </a:xfrm>
        </p:spPr>
        <p:txBody>
          <a:bodyPr>
            <a:normAutofit/>
          </a:bodyPr>
          <a:lstStyle/>
          <a:p>
            <a:r>
              <a:rPr lang="hu-HU" sz="3600" b="1" dirty="0">
                <a:latin typeface="Avenir Next" panose="020B0503020202020204" pitchFamily="34" charset="0"/>
              </a:rPr>
              <a:t>KÖVESS ENGEM!</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828BC8-7920-4B40-9001-92A9CB5DE0E4}"/>
              </a:ext>
            </a:extLst>
          </p:cNvPr>
          <p:cNvSpPr>
            <a:spLocks noGrp="1"/>
          </p:cNvSpPr>
          <p:nvPr>
            <p:ph idx="1"/>
          </p:nvPr>
        </p:nvSpPr>
        <p:spPr>
          <a:xfrm>
            <a:off x="138896" y="3171463"/>
            <a:ext cx="5987583" cy="3686534"/>
          </a:xfrm>
        </p:spPr>
        <p:txBody>
          <a:bodyPr>
            <a:normAutofit/>
          </a:bodyPr>
          <a:lstStyle/>
          <a:p>
            <a:pPr marL="0" indent="0" algn="ctr">
              <a:buNone/>
            </a:pPr>
            <a:r>
              <a:rPr lang="hu-HU" dirty="0"/>
              <a:t>„Ha valaki én utánam akar jönni, tagadja meg magát, és vegye fel az ő keresztjét minden nap, és kövessen engem.“ </a:t>
            </a:r>
          </a:p>
          <a:p>
            <a:pPr marL="0" indent="0" algn="ctr">
              <a:buNone/>
            </a:pPr>
            <a:r>
              <a:rPr lang="hu-HU" dirty="0"/>
              <a:t>(Lukács 9:23). </a:t>
            </a:r>
          </a:p>
          <a:p>
            <a:pPr marL="0" indent="0" algn="ctr">
              <a:buNone/>
            </a:pPr>
            <a:r>
              <a:rPr lang="hu-HU" b="1" dirty="0"/>
              <a:t> </a:t>
            </a:r>
            <a:endParaRPr lang="hu-HU" dirty="0"/>
          </a:p>
        </p:txBody>
      </p:sp>
      <p:pic>
        <p:nvPicPr>
          <p:cNvPr id="4" name="Picture 3">
            <a:extLst>
              <a:ext uri="{FF2B5EF4-FFF2-40B4-BE49-F238E27FC236}">
                <a16:creationId xmlns:a16="http://schemas.microsoft.com/office/drawing/2014/main" id="{DCF7F42A-F022-0646-B7FC-02BEFEAF59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2186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EA7A-36CA-2048-A62D-41D7E448A005}"/>
              </a:ext>
            </a:extLst>
          </p:cNvPr>
          <p:cNvSpPr>
            <a:spLocks noGrp="1"/>
          </p:cNvSpPr>
          <p:nvPr>
            <p:ph type="title"/>
          </p:nvPr>
        </p:nvSpPr>
        <p:spPr>
          <a:xfrm>
            <a:off x="655320" y="1240338"/>
            <a:ext cx="5120114" cy="1692794"/>
          </a:xfrm>
        </p:spPr>
        <p:txBody>
          <a:bodyPr>
            <a:normAutofit/>
          </a:bodyPr>
          <a:lstStyle/>
          <a:p>
            <a:r>
              <a:rPr lang="hu-HU" sz="3600" b="1" dirty="0">
                <a:latin typeface="Avenir Next" panose="020B0503020202020204" pitchFamily="34" charset="0"/>
              </a:rPr>
              <a:t>AZ ELHÍVÁS</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454BE9-7D5F-7243-A4D6-6D68E22E9BBC}"/>
              </a:ext>
            </a:extLst>
          </p:cNvPr>
          <p:cNvSpPr>
            <a:spLocks noGrp="1"/>
          </p:cNvSpPr>
          <p:nvPr>
            <p:ph idx="1"/>
          </p:nvPr>
        </p:nvSpPr>
        <p:spPr>
          <a:xfrm>
            <a:off x="171993" y="2575034"/>
            <a:ext cx="5836919" cy="3462228"/>
          </a:xfrm>
        </p:spPr>
        <p:txBody>
          <a:bodyPr>
            <a:normAutofit/>
          </a:bodyPr>
          <a:lstStyle/>
          <a:p>
            <a:pPr marL="0" indent="0" algn="ctr">
              <a:lnSpc>
                <a:spcPct val="100000"/>
              </a:lnSpc>
              <a:buNone/>
            </a:pPr>
            <a:endParaRPr lang="en-US" sz="3200" dirty="0">
              <a:solidFill>
                <a:srgbClr val="002060"/>
              </a:solidFill>
            </a:endParaRPr>
          </a:p>
          <a:p>
            <a:pPr marL="0" indent="0" algn="ctr">
              <a:lnSpc>
                <a:spcPct val="100000"/>
              </a:lnSpc>
              <a:buNone/>
            </a:pPr>
            <a:r>
              <a:rPr lang="hu-HU" sz="3600" b="1" dirty="0">
                <a:solidFill>
                  <a:srgbClr val="002060"/>
                </a:solidFill>
              </a:rPr>
              <a:t>A tanítványságra való elhívás </a:t>
            </a:r>
            <a:r>
              <a:rPr lang="hu-HU" sz="3600" dirty="0">
                <a:solidFill>
                  <a:srgbClr val="002060"/>
                </a:solidFill>
              </a:rPr>
              <a:t>nem fér össze a határozatlansággal, vagy habozással, és </a:t>
            </a:r>
            <a:r>
              <a:rPr lang="hu-HU" sz="3600" b="1" dirty="0">
                <a:solidFill>
                  <a:srgbClr val="002060"/>
                </a:solidFill>
              </a:rPr>
              <a:t>azonnali cselekvést igényel. </a:t>
            </a:r>
          </a:p>
        </p:txBody>
      </p:sp>
      <p:pic>
        <p:nvPicPr>
          <p:cNvPr id="4" name="Picture 3">
            <a:extLst>
              <a:ext uri="{FF2B5EF4-FFF2-40B4-BE49-F238E27FC236}">
                <a16:creationId xmlns:a16="http://schemas.microsoft.com/office/drawing/2014/main" id="{60F3BF6C-4589-9644-A04B-2EEF44E423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9101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BA23B9-7EAC-E147-A2D1-E8F4DF1565A7}"/>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r="-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CAA7D15A-7F44-404E-90D3-BA33F8AA1EEA}"/>
              </a:ext>
            </a:extLst>
          </p:cNvPr>
          <p:cNvSpPr>
            <a:spLocks noGrp="1"/>
          </p:cNvSpPr>
          <p:nvPr>
            <p:ph idx="1"/>
          </p:nvPr>
        </p:nvSpPr>
        <p:spPr>
          <a:xfrm>
            <a:off x="1" y="833376"/>
            <a:ext cx="5683170" cy="266219"/>
          </a:xfrm>
        </p:spPr>
        <p:txBody>
          <a:bodyPr anchor="ctr">
            <a:normAutofit fontScale="55000" lnSpcReduction="20000"/>
          </a:bodyPr>
          <a:lstStyle/>
          <a:p>
            <a:pPr marL="0" indent="0" algn="ctr">
              <a:lnSpc>
                <a:spcPct val="100000"/>
              </a:lnSpc>
              <a:buNone/>
            </a:pPr>
            <a:endParaRPr lang="en-US" sz="2400" dirty="0">
              <a:solidFill>
                <a:srgbClr val="000000"/>
              </a:solidFill>
              <a:latin typeface="Avenir Next" panose="020B0503020202020204" pitchFamily="34" charset="0"/>
            </a:endParaRPr>
          </a:p>
          <a:p>
            <a:pPr marL="0" indent="0" algn="ctr">
              <a:lnSpc>
                <a:spcPct val="100000"/>
              </a:lnSpc>
              <a:buNone/>
            </a:pPr>
            <a:endParaRPr lang="en-US" sz="2400" dirty="0">
              <a:solidFill>
                <a:srgbClr val="000000"/>
              </a:solidFill>
              <a:latin typeface="Avenir Next" panose="020B0503020202020204" pitchFamily="34" charset="0"/>
            </a:endParaRPr>
          </a:p>
        </p:txBody>
      </p:sp>
      <p:sp>
        <p:nvSpPr>
          <p:cNvPr id="2" name="Szövegdoboz 1"/>
          <p:cNvSpPr txBox="1"/>
          <p:nvPr/>
        </p:nvSpPr>
        <p:spPr>
          <a:xfrm>
            <a:off x="300942" y="1770927"/>
            <a:ext cx="5382229" cy="2739211"/>
          </a:xfrm>
          <a:prstGeom prst="rect">
            <a:avLst/>
          </a:prstGeom>
          <a:noFill/>
        </p:spPr>
        <p:txBody>
          <a:bodyPr wrap="square" rtlCol="0">
            <a:spAutoFit/>
          </a:bodyPr>
          <a:lstStyle/>
          <a:p>
            <a:pPr algn="ctr"/>
            <a:r>
              <a:rPr lang="hu-HU" sz="2800" b="1" dirty="0">
                <a:solidFill>
                  <a:srgbClr val="000000"/>
                </a:solidFill>
                <a:latin typeface="Avenir Next" panose="020B0503020202020204" pitchFamily="34" charset="0"/>
              </a:rPr>
              <a:t>JÉZUS ELHÍVÁSÁRA VÁLASZOLNI ÉS KÖVETÉSE MELLET DÖNTENI </a:t>
            </a:r>
          </a:p>
          <a:p>
            <a:pPr algn="ctr"/>
            <a:endParaRPr lang="hu-HU" sz="3200" b="1" dirty="0">
              <a:solidFill>
                <a:srgbClr val="000000"/>
              </a:solidFill>
              <a:latin typeface="Avenir Next" panose="020B0503020202020204" pitchFamily="34" charset="0"/>
            </a:endParaRPr>
          </a:p>
          <a:p>
            <a:pPr algn="ctr"/>
            <a:r>
              <a:rPr lang="hu-HU" sz="2800" dirty="0">
                <a:solidFill>
                  <a:srgbClr val="000000"/>
                </a:solidFill>
                <a:latin typeface="Avenir Next" panose="020B0503020202020204" pitchFamily="34" charset="0"/>
              </a:rPr>
              <a:t>A LEGFONTOSABB, ÉLETÜNKET LEGINKÁBB MEGVÁLTOZTATÓ DÖNTÉS, AMIT MEGHOZHATUNK.</a:t>
            </a:r>
            <a:endParaRPr lang="en-US" sz="2800" dirty="0">
              <a:solidFill>
                <a:srgbClr val="000000"/>
              </a:solidFill>
              <a:latin typeface="Avenir Next" panose="020B0503020202020204" pitchFamily="34" charset="0"/>
            </a:endParaRPr>
          </a:p>
        </p:txBody>
      </p:sp>
    </p:spTree>
    <p:extLst>
      <p:ext uri="{BB962C8B-B14F-4D97-AF65-F5344CB8AC3E}">
        <p14:creationId xmlns:p14="http://schemas.microsoft.com/office/powerpoint/2010/main" val="1843179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FE62-712F-954B-BB8C-3B737D750B48}"/>
              </a:ext>
            </a:extLst>
          </p:cNvPr>
          <p:cNvSpPr>
            <a:spLocks noGrp="1"/>
          </p:cNvSpPr>
          <p:nvPr>
            <p:ph type="title"/>
          </p:nvPr>
        </p:nvSpPr>
        <p:spPr>
          <a:xfrm>
            <a:off x="524690" y="1292588"/>
            <a:ext cx="5120114" cy="1692794"/>
          </a:xfrm>
        </p:spPr>
        <p:txBody>
          <a:bodyPr>
            <a:normAutofit/>
          </a:bodyPr>
          <a:lstStyle/>
          <a:p>
            <a:r>
              <a:rPr lang="hu-HU" sz="3600" b="1" dirty="0">
                <a:latin typeface="Avenir Next" panose="020B0503020202020204" pitchFamily="34" charset="0"/>
              </a:rPr>
              <a:t>AZ ELHÍVÁS</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1645DC-3A7D-7A43-94FB-89014E1143E6}"/>
              </a:ext>
            </a:extLst>
          </p:cNvPr>
          <p:cNvSpPr>
            <a:spLocks noGrp="1"/>
          </p:cNvSpPr>
          <p:nvPr>
            <p:ph idx="1"/>
          </p:nvPr>
        </p:nvSpPr>
        <p:spPr>
          <a:xfrm>
            <a:off x="655321" y="2575034"/>
            <a:ext cx="5120113" cy="3462228"/>
          </a:xfrm>
        </p:spPr>
        <p:txBody>
          <a:bodyPr>
            <a:normAutofit/>
          </a:bodyPr>
          <a:lstStyle/>
          <a:p>
            <a:pPr marL="0" indent="0" algn="ctr">
              <a:buNone/>
            </a:pPr>
            <a:endParaRPr lang="en-US" sz="3600" dirty="0"/>
          </a:p>
          <a:p>
            <a:pPr marL="0" indent="0" algn="ctr">
              <a:buNone/>
            </a:pPr>
            <a:r>
              <a:rPr lang="hu-HU" sz="3600" dirty="0">
                <a:solidFill>
                  <a:srgbClr val="002060"/>
                </a:solidFill>
              </a:rPr>
              <a:t>A tanítványságra való elhívás </a:t>
            </a:r>
            <a:r>
              <a:rPr lang="hu-HU" sz="3600" b="1" dirty="0">
                <a:solidFill>
                  <a:srgbClr val="002060"/>
                </a:solidFill>
              </a:rPr>
              <a:t>Istentől ered</a:t>
            </a:r>
            <a:r>
              <a:rPr lang="hu-HU" sz="3600" dirty="0">
                <a:solidFill>
                  <a:srgbClr val="002060"/>
                </a:solidFill>
              </a:rPr>
              <a:t>, és </a:t>
            </a:r>
            <a:r>
              <a:rPr lang="hu-HU" sz="3600" b="1" dirty="0">
                <a:solidFill>
                  <a:srgbClr val="002060"/>
                </a:solidFill>
              </a:rPr>
              <a:t>nem embertől</a:t>
            </a:r>
            <a:r>
              <a:rPr lang="hu-HU" sz="3600" dirty="0">
                <a:solidFill>
                  <a:srgbClr val="002060"/>
                </a:solidFill>
              </a:rPr>
              <a:t>. </a:t>
            </a:r>
            <a:endParaRPr lang="en-US" sz="3600" dirty="0">
              <a:solidFill>
                <a:srgbClr val="002060"/>
              </a:solidFill>
            </a:endParaRPr>
          </a:p>
        </p:txBody>
      </p:sp>
      <p:pic>
        <p:nvPicPr>
          <p:cNvPr id="4" name="Picture 3">
            <a:extLst>
              <a:ext uri="{FF2B5EF4-FFF2-40B4-BE49-F238E27FC236}">
                <a16:creationId xmlns:a16="http://schemas.microsoft.com/office/drawing/2014/main" id="{38559267-5925-734C-ACF2-B79EE499F0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54684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01E1-4CAE-0D44-B976-CC5240582971}"/>
              </a:ext>
            </a:extLst>
          </p:cNvPr>
          <p:cNvSpPr>
            <a:spLocks noGrp="1"/>
          </p:cNvSpPr>
          <p:nvPr>
            <p:ph type="title"/>
          </p:nvPr>
        </p:nvSpPr>
        <p:spPr>
          <a:xfrm>
            <a:off x="511627" y="1227274"/>
            <a:ext cx="5120114" cy="1692794"/>
          </a:xfrm>
        </p:spPr>
        <p:txBody>
          <a:bodyPr>
            <a:normAutofit/>
          </a:bodyPr>
          <a:lstStyle/>
          <a:p>
            <a:r>
              <a:rPr lang="hu-HU" sz="3600" b="1" dirty="0">
                <a:latin typeface="Avenir Next" panose="020B0503020202020204" pitchFamily="34" charset="0"/>
              </a:rPr>
              <a:t>AZ ÁR</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6809DA-DF92-3948-AB05-CF3117FAA4C3}"/>
              </a:ext>
            </a:extLst>
          </p:cNvPr>
          <p:cNvSpPr>
            <a:spLocks noGrp="1"/>
          </p:cNvSpPr>
          <p:nvPr>
            <p:ph idx="1"/>
          </p:nvPr>
        </p:nvSpPr>
        <p:spPr>
          <a:xfrm>
            <a:off x="655321" y="2575034"/>
            <a:ext cx="5411847" cy="3462228"/>
          </a:xfrm>
        </p:spPr>
        <p:txBody>
          <a:bodyPr>
            <a:normAutofit/>
          </a:bodyPr>
          <a:lstStyle/>
          <a:p>
            <a:pPr marL="0" indent="0">
              <a:buNone/>
            </a:pPr>
            <a:r>
              <a:rPr lang="en-US" sz="2400" b="1" dirty="0"/>
              <a:t>57</a:t>
            </a:r>
            <a:r>
              <a:rPr lang="hu-HU" sz="2400" b="1" dirty="0"/>
              <a:t>. vers </a:t>
            </a:r>
            <a:r>
              <a:rPr lang="en-US" sz="2400" b="1" dirty="0"/>
              <a:t> </a:t>
            </a:r>
            <a:r>
              <a:rPr lang="hu-HU" sz="2400" dirty="0"/>
              <a:t>1. eset</a:t>
            </a:r>
            <a:endParaRPr lang="en-US" sz="2400" dirty="0"/>
          </a:p>
          <a:p>
            <a:pPr marL="0" indent="0">
              <a:lnSpc>
                <a:spcPct val="100000"/>
              </a:lnSpc>
              <a:buNone/>
            </a:pPr>
            <a:r>
              <a:rPr lang="hu-HU" sz="3600" dirty="0">
                <a:solidFill>
                  <a:srgbClr val="002060"/>
                </a:solidFill>
              </a:rPr>
              <a:t>A tanítványság ára </a:t>
            </a:r>
            <a:r>
              <a:rPr lang="hu-HU" sz="3600" b="1" dirty="0">
                <a:solidFill>
                  <a:srgbClr val="002060"/>
                </a:solidFill>
              </a:rPr>
              <a:t>minden és mindenki elhagyás</a:t>
            </a:r>
            <a:r>
              <a:rPr lang="hu-HU" sz="3600" dirty="0">
                <a:solidFill>
                  <a:srgbClr val="002060"/>
                </a:solidFill>
              </a:rPr>
              <a:t>a a szűkölködés és önfeláldozás életformájáért.</a:t>
            </a:r>
          </a:p>
        </p:txBody>
      </p:sp>
      <p:pic>
        <p:nvPicPr>
          <p:cNvPr id="4" name="Picture 3">
            <a:extLst>
              <a:ext uri="{FF2B5EF4-FFF2-40B4-BE49-F238E27FC236}">
                <a16:creationId xmlns:a16="http://schemas.microsoft.com/office/drawing/2014/main" id="{2A6126D9-F9C5-4241-A291-81EE1B1CD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252358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F303-FEB5-E44C-A9A4-989659397F51}"/>
              </a:ext>
            </a:extLst>
          </p:cNvPr>
          <p:cNvSpPr>
            <a:spLocks noGrp="1"/>
          </p:cNvSpPr>
          <p:nvPr>
            <p:ph type="title"/>
          </p:nvPr>
        </p:nvSpPr>
        <p:spPr>
          <a:xfrm>
            <a:off x="537753" y="1253400"/>
            <a:ext cx="5120114" cy="1685744"/>
          </a:xfrm>
        </p:spPr>
        <p:txBody>
          <a:bodyPr>
            <a:normAutofit/>
          </a:bodyPr>
          <a:lstStyle/>
          <a:p>
            <a:r>
              <a:rPr lang="hu-HU" sz="4000" b="1" dirty="0">
                <a:latin typeface="Avenir Next" panose="020B0503020202020204" pitchFamily="34" charset="0"/>
              </a:rPr>
              <a:t>AZ ÁR</a:t>
            </a:r>
            <a:endParaRPr lang="en-US" sz="4000" b="1" dirty="0">
              <a:latin typeface="Avenir Next" panose="020B0503020202020204" pitchFamily="34" charset="0"/>
            </a:endParaRPr>
          </a:p>
        </p:txBody>
      </p:sp>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AB1EC6-EC7B-2047-BDAC-4F2CA0B8FB39}"/>
              </a:ext>
            </a:extLst>
          </p:cNvPr>
          <p:cNvSpPr>
            <a:spLocks noGrp="1"/>
          </p:cNvSpPr>
          <p:nvPr>
            <p:ph idx="1"/>
          </p:nvPr>
        </p:nvSpPr>
        <p:spPr>
          <a:xfrm>
            <a:off x="537753" y="2939144"/>
            <a:ext cx="5510349" cy="3462228"/>
          </a:xfrm>
        </p:spPr>
        <p:txBody>
          <a:bodyPr>
            <a:normAutofit/>
          </a:bodyPr>
          <a:lstStyle/>
          <a:p>
            <a:pPr marL="0" indent="0">
              <a:buNone/>
            </a:pPr>
            <a:r>
              <a:rPr lang="hu-HU" dirty="0"/>
              <a:t>„Az olcsó kegyelem a gyülekezet ellensége, mert semmit sem vár el tőlünk. Bocsánatot kínál bűneinkre, anélkül, hogy engedelmességet és tanítványságot követelne tőlünk. </a:t>
            </a:r>
          </a:p>
          <a:p>
            <a:pPr marL="0" indent="0">
              <a:buNone/>
            </a:pPr>
            <a:r>
              <a:rPr lang="hu-HU" dirty="0"/>
              <a:t>–Dietrich </a:t>
            </a:r>
            <a:r>
              <a:rPr lang="hu-HU" dirty="0" err="1"/>
              <a:t>Bonhoeffer</a:t>
            </a:r>
            <a:endParaRPr lang="hu-HU" dirty="0"/>
          </a:p>
          <a:p>
            <a:pPr marL="0" indent="0">
              <a:buNone/>
            </a:pPr>
            <a:endParaRPr lang="en-US" dirty="0"/>
          </a:p>
        </p:txBody>
      </p:sp>
      <p:pic>
        <p:nvPicPr>
          <p:cNvPr id="5" name="Picture 4">
            <a:extLst>
              <a:ext uri="{FF2B5EF4-FFF2-40B4-BE49-F238E27FC236}">
                <a16:creationId xmlns:a16="http://schemas.microsoft.com/office/drawing/2014/main" id="{5E65DC0A-5159-CF49-B6F6-1072F670D8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9446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0E55F8-4830-5F41-8380-CE7D034373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15BDBCF-A2AF-A848-84CF-40DB293D1D93}"/>
              </a:ext>
            </a:extLst>
          </p:cNvPr>
          <p:cNvSpPr>
            <a:spLocks noGrp="1"/>
          </p:cNvSpPr>
          <p:nvPr>
            <p:ph type="title"/>
          </p:nvPr>
        </p:nvSpPr>
        <p:spPr>
          <a:xfrm>
            <a:off x="709448" y="1574157"/>
            <a:ext cx="4204137" cy="2546430"/>
          </a:xfrm>
        </p:spPr>
        <p:txBody>
          <a:bodyPr>
            <a:normAutofit/>
          </a:bodyPr>
          <a:lstStyle/>
          <a:p>
            <a:pPr algn="ctr"/>
            <a:r>
              <a:rPr lang="hu-HU" sz="3600" b="1" dirty="0">
                <a:latin typeface="Avenir Next" panose="020B0503020202020204" pitchFamily="34" charset="0"/>
              </a:rPr>
              <a:t>AZ ÁR</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3D6D14-D128-924F-9852-90B15BBFF3F3}"/>
              </a:ext>
            </a:extLst>
          </p:cNvPr>
          <p:cNvSpPr>
            <a:spLocks noGrp="1"/>
          </p:cNvSpPr>
          <p:nvPr>
            <p:ph idx="1"/>
          </p:nvPr>
        </p:nvSpPr>
        <p:spPr>
          <a:xfrm>
            <a:off x="590309" y="3495554"/>
            <a:ext cx="4528228" cy="2777924"/>
          </a:xfrm>
        </p:spPr>
        <p:txBody>
          <a:bodyPr anchor="ctr">
            <a:normAutofit lnSpcReduction="10000"/>
          </a:bodyPr>
          <a:lstStyle/>
          <a:p>
            <a:pPr marL="0" indent="0" algn="ctr">
              <a:buNone/>
            </a:pPr>
            <a:r>
              <a:rPr lang="hu-HU" b="1" dirty="0">
                <a:solidFill>
                  <a:srgbClr val="002060"/>
                </a:solidFill>
              </a:rPr>
              <a:t>A</a:t>
            </a:r>
            <a:r>
              <a:rPr lang="hu-HU" sz="3600" b="1" dirty="0">
                <a:solidFill>
                  <a:srgbClr val="002060"/>
                </a:solidFill>
              </a:rPr>
              <a:t> </a:t>
            </a:r>
            <a:r>
              <a:rPr lang="hu-HU" b="1" dirty="0">
                <a:solidFill>
                  <a:srgbClr val="002060"/>
                </a:solidFill>
              </a:rPr>
              <a:t>TANÍTVÁNYSÁG ÁRA: </a:t>
            </a:r>
            <a:r>
              <a:rPr lang="hu-HU" sz="3600" dirty="0">
                <a:solidFill>
                  <a:srgbClr val="002060"/>
                </a:solidFill>
              </a:rPr>
              <a:t>minden egyes nap hallgatni a felszólításra, hogy vegyük fel keresztünket és kövessük Őt. </a:t>
            </a:r>
          </a:p>
        </p:txBody>
      </p:sp>
    </p:spTree>
    <p:extLst>
      <p:ext uri="{BB962C8B-B14F-4D97-AF65-F5344CB8AC3E}">
        <p14:creationId xmlns:p14="http://schemas.microsoft.com/office/powerpoint/2010/main" val="227261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53A895-4B7D-4449-AB4A-7E0B1DCA059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115BDBCF-A2AF-A848-84CF-40DB293D1D93}"/>
              </a:ext>
            </a:extLst>
          </p:cNvPr>
          <p:cNvSpPr>
            <a:spLocks noGrp="1"/>
          </p:cNvSpPr>
          <p:nvPr>
            <p:ph type="title"/>
          </p:nvPr>
        </p:nvSpPr>
        <p:spPr>
          <a:xfrm>
            <a:off x="804998" y="1686720"/>
            <a:ext cx="4803636" cy="1160983"/>
          </a:xfrm>
        </p:spPr>
        <p:txBody>
          <a:bodyPr>
            <a:normAutofit/>
          </a:bodyPr>
          <a:lstStyle/>
          <a:p>
            <a:r>
              <a:rPr lang="hu-HU" sz="3600" b="1" dirty="0">
                <a:solidFill>
                  <a:srgbClr val="000000"/>
                </a:solidFill>
                <a:latin typeface="Avenir Next" panose="020B0503020202020204" pitchFamily="34" charset="0"/>
              </a:rPr>
              <a:t>AZ ÁR</a:t>
            </a:r>
          </a:p>
        </p:txBody>
      </p:sp>
      <p:sp>
        <p:nvSpPr>
          <p:cNvPr id="3" name="Content Placeholder 2">
            <a:extLst>
              <a:ext uri="{FF2B5EF4-FFF2-40B4-BE49-F238E27FC236}">
                <a16:creationId xmlns:a16="http://schemas.microsoft.com/office/drawing/2014/main" id="{323D6D14-D128-924F-9852-90B15BBFF3F3}"/>
              </a:ext>
            </a:extLst>
          </p:cNvPr>
          <p:cNvSpPr>
            <a:spLocks noGrp="1"/>
          </p:cNvSpPr>
          <p:nvPr>
            <p:ph idx="1"/>
          </p:nvPr>
        </p:nvSpPr>
        <p:spPr>
          <a:xfrm>
            <a:off x="804997" y="2409567"/>
            <a:ext cx="5269232" cy="3651405"/>
          </a:xfrm>
        </p:spPr>
        <p:txBody>
          <a:bodyPr anchor="ctr">
            <a:normAutofit/>
          </a:bodyPr>
          <a:lstStyle/>
          <a:p>
            <a:pPr marL="0" indent="0">
              <a:lnSpc>
                <a:spcPct val="100000"/>
              </a:lnSpc>
              <a:buNone/>
            </a:pPr>
            <a:r>
              <a:rPr lang="hu-HU" sz="3600" b="1" dirty="0">
                <a:solidFill>
                  <a:srgbClr val="002060"/>
                </a:solidFill>
              </a:rPr>
              <a:t>A tanítványság ára </a:t>
            </a:r>
            <a:r>
              <a:rPr lang="hu-HU" sz="3600" dirty="0">
                <a:solidFill>
                  <a:srgbClr val="002060"/>
                </a:solidFill>
              </a:rPr>
              <a:t>az </a:t>
            </a:r>
            <a:r>
              <a:rPr lang="hu-HU" sz="3600" b="1" dirty="0">
                <a:solidFill>
                  <a:srgbClr val="FF0000"/>
                </a:solidFill>
              </a:rPr>
              <a:t>ELSZAKADÁS </a:t>
            </a:r>
          </a:p>
          <a:p>
            <a:pPr marL="0" indent="0">
              <a:lnSpc>
                <a:spcPct val="100000"/>
              </a:lnSpc>
              <a:buNone/>
            </a:pPr>
            <a:r>
              <a:rPr lang="hu-HU" sz="3600" dirty="0">
                <a:solidFill>
                  <a:srgbClr val="002060"/>
                </a:solidFill>
              </a:rPr>
              <a:t>korábbi életünktől. </a:t>
            </a:r>
            <a:endParaRPr lang="hu-HU" sz="2000" dirty="0">
              <a:solidFill>
                <a:srgbClr val="002060"/>
              </a:solidFill>
            </a:endParaRPr>
          </a:p>
        </p:txBody>
      </p:sp>
    </p:spTree>
    <p:extLst>
      <p:ext uri="{BB962C8B-B14F-4D97-AF65-F5344CB8AC3E}">
        <p14:creationId xmlns:p14="http://schemas.microsoft.com/office/powerpoint/2010/main" val="4289875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F303-FEB5-E44C-A9A4-989659397F51}"/>
              </a:ext>
            </a:extLst>
          </p:cNvPr>
          <p:cNvSpPr>
            <a:spLocks noGrp="1"/>
          </p:cNvSpPr>
          <p:nvPr>
            <p:ph type="title"/>
          </p:nvPr>
        </p:nvSpPr>
        <p:spPr>
          <a:xfrm>
            <a:off x="67489" y="1279528"/>
            <a:ext cx="5120114" cy="1692794"/>
          </a:xfrm>
        </p:spPr>
        <p:txBody>
          <a:bodyPr>
            <a:normAutofit/>
          </a:bodyPr>
          <a:lstStyle/>
          <a:p>
            <a:pPr algn="ctr"/>
            <a:r>
              <a:rPr lang="hu-HU" sz="3600" b="1" dirty="0">
                <a:latin typeface="Avenir Next" panose="020B0503020202020204" pitchFamily="34" charset="0"/>
              </a:rPr>
              <a:t>AZ ÁR</a:t>
            </a:r>
            <a:endParaRPr lang="en-US"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AB1EC6-EC7B-2047-BDAC-4F2CA0B8FB39}"/>
              </a:ext>
            </a:extLst>
          </p:cNvPr>
          <p:cNvSpPr>
            <a:spLocks noGrp="1"/>
          </p:cNvSpPr>
          <p:nvPr>
            <p:ph idx="1"/>
          </p:nvPr>
        </p:nvSpPr>
        <p:spPr>
          <a:xfrm>
            <a:off x="28306" y="2705664"/>
            <a:ext cx="5120113" cy="3462228"/>
          </a:xfrm>
        </p:spPr>
        <p:txBody>
          <a:bodyPr>
            <a:normAutofit/>
          </a:bodyPr>
          <a:lstStyle/>
          <a:p>
            <a:pPr marL="0" indent="0" algn="ctr">
              <a:buNone/>
            </a:pPr>
            <a:r>
              <a:rPr lang="hu-HU" sz="3200" dirty="0"/>
              <a:t>„Semmit sem </a:t>
            </a:r>
            <a:r>
              <a:rPr lang="hu-HU" sz="3200" b="1" dirty="0"/>
              <a:t>ér </a:t>
            </a:r>
            <a:r>
              <a:rPr lang="hu-HU" sz="3200" dirty="0"/>
              <a:t>az a vallás, amely nem </a:t>
            </a:r>
            <a:r>
              <a:rPr lang="hu-HU" sz="3200" b="1" dirty="0"/>
              <a:t>ad </a:t>
            </a:r>
            <a:r>
              <a:rPr lang="hu-HU" sz="3200" dirty="0"/>
              <a:t>semmit, nem </a:t>
            </a:r>
            <a:r>
              <a:rPr lang="hu-HU" sz="3200" b="1" dirty="0"/>
              <a:t>kerül </a:t>
            </a:r>
            <a:r>
              <a:rPr lang="hu-HU" sz="3200" dirty="0"/>
              <a:t>semmibe és nem </a:t>
            </a:r>
            <a:r>
              <a:rPr lang="hu-HU" sz="3200" b="1" dirty="0"/>
              <a:t>szenved </a:t>
            </a:r>
            <a:r>
              <a:rPr lang="hu-HU" sz="3200" dirty="0"/>
              <a:t>el semmit.” </a:t>
            </a:r>
            <a:endParaRPr lang="en-US" sz="3200" dirty="0"/>
          </a:p>
          <a:p>
            <a:pPr marL="0" indent="0" algn="ctr">
              <a:buNone/>
            </a:pPr>
            <a:r>
              <a:rPr lang="hu-HU" sz="3000" dirty="0"/>
              <a:t>/</a:t>
            </a:r>
            <a:r>
              <a:rPr lang="en-US" sz="3000" dirty="0"/>
              <a:t>Martin Luther</a:t>
            </a:r>
            <a:r>
              <a:rPr lang="hu-HU" sz="3000" dirty="0"/>
              <a:t>/</a:t>
            </a:r>
            <a:endParaRPr lang="en-US" sz="3000" dirty="0"/>
          </a:p>
          <a:p>
            <a:pPr marL="0" indent="0" algn="ctr">
              <a:buNone/>
            </a:pPr>
            <a:endParaRPr lang="en-US" sz="3200" dirty="0"/>
          </a:p>
        </p:txBody>
      </p:sp>
      <p:pic>
        <p:nvPicPr>
          <p:cNvPr id="4" name="Picture 3">
            <a:extLst>
              <a:ext uri="{FF2B5EF4-FFF2-40B4-BE49-F238E27FC236}">
                <a16:creationId xmlns:a16="http://schemas.microsoft.com/office/drawing/2014/main" id="{259E1148-EF29-3549-8BF7-2F0CD432B5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6908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BD5FD40-79CF-8E47-AF10-242B0BB569AF}"/>
              </a:ext>
            </a:extLst>
          </p:cNvPr>
          <p:cNvSpPr txBox="1">
            <a:spLocks noGrp="1"/>
          </p:cNvSpPr>
          <p:nvPr>
            <p:ph idx="1"/>
          </p:nvPr>
        </p:nvSpPr>
        <p:spPr>
          <a:xfrm>
            <a:off x="311196" y="2417717"/>
            <a:ext cx="5539002" cy="3462228"/>
          </a:xfrm>
          <a:prstGeom prst="rect">
            <a:avLst/>
          </a:prstGeom>
        </p:spPr>
        <p:txBody>
          <a:bodyPr rtlCol="0">
            <a:normAutofit/>
          </a:bodyPr>
          <a:lstStyle/>
          <a:p>
            <a:pPr marL="0" indent="0" algn="ctr">
              <a:buNone/>
            </a:pPr>
            <a:endParaRPr lang="en-US" sz="1800" dirty="0"/>
          </a:p>
          <a:p>
            <a:pPr marL="0" indent="0" algn="ctr">
              <a:buNone/>
            </a:pPr>
            <a:r>
              <a:rPr lang="hu-HU" sz="3200" i="1" dirty="0">
                <a:latin typeface="Calibri" panose="020F0502020204030204" pitchFamily="34" charset="0"/>
                <a:ea typeface="Calibri" panose="020F0502020204030204" pitchFamily="34" charset="0"/>
              </a:rPr>
              <a:t>„</a:t>
            </a:r>
            <a:r>
              <a:rPr lang="hu-HU" sz="3200" b="1" i="1" dirty="0">
                <a:latin typeface="Calibri" panose="020F0502020204030204" pitchFamily="34" charset="0"/>
                <a:ea typeface="Calibri" panose="020F0502020204030204" pitchFamily="34" charset="0"/>
              </a:rPr>
              <a:t>Lehetetlenség virágzó </a:t>
            </a:r>
            <a:r>
              <a:rPr lang="hu-HU" sz="3200" i="1" dirty="0">
                <a:latin typeface="Calibri" panose="020F0502020204030204" pitchFamily="34" charset="0"/>
                <a:ea typeface="Calibri" panose="020F0502020204030204" pitchFamily="34" charset="0"/>
              </a:rPr>
              <a:t>lelki életet élnünk, amíg az ima nem elménk rendkívüli igénybevétele.”</a:t>
            </a:r>
          </a:p>
          <a:p>
            <a:pPr marL="0" indent="0" algn="ctr">
              <a:buNone/>
            </a:pPr>
            <a:endParaRPr lang="en-US" sz="1800" i="1" dirty="0"/>
          </a:p>
          <a:p>
            <a:pPr marL="0" indent="0">
              <a:spcAft>
                <a:spcPts val="0"/>
              </a:spcAft>
              <a:buNone/>
            </a:pPr>
            <a:r>
              <a:rPr lang="en-US" sz="1800" dirty="0"/>
              <a:t>—Ellen G. White</a:t>
            </a:r>
            <a:r>
              <a:rPr lang="hu-HU" sz="1800" dirty="0"/>
              <a:t>: </a:t>
            </a:r>
            <a:r>
              <a:rPr lang="en-US" sz="1800" dirty="0"/>
              <a:t> </a:t>
            </a:r>
            <a:r>
              <a:rPr lang="hu-HU" sz="1800" i="1" dirty="0">
                <a:latin typeface="Georgia" panose="02040502050405020303" pitchFamily="18" charset="0"/>
                <a:ea typeface="Calibri" panose="020F0502020204030204" pitchFamily="34" charset="0"/>
                <a:cs typeface="Times New Roman" panose="02020603050405020304" pitchFamily="18" charset="0"/>
              </a:rPr>
              <a:t>Bizonyságtételek 2. kötet</a:t>
            </a:r>
            <a:r>
              <a:rPr lang="hu-HU" sz="1800" dirty="0">
                <a:latin typeface="Georgia" panose="02040502050405020303" pitchFamily="18" charset="0"/>
                <a:ea typeface="Calibri" panose="020F0502020204030204" pitchFamily="34" charset="0"/>
                <a:cs typeface="Times New Roman" panose="02020603050405020304" pitchFamily="18" charset="0"/>
              </a:rPr>
              <a:t> (1871)        189.o.</a:t>
            </a:r>
            <a:endParaRPr lang="hu-HU" sz="1800"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EABBF82-82D9-B343-B0D3-D847A55521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50"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4852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4C0010-5F78-5B40-86D1-32862D46D88B}"/>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r="-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F60C0597-F422-7548-817D-CED7640EDDAF}"/>
              </a:ext>
            </a:extLst>
          </p:cNvPr>
          <p:cNvSpPr>
            <a:spLocks noGrp="1"/>
          </p:cNvSpPr>
          <p:nvPr>
            <p:ph type="title"/>
          </p:nvPr>
        </p:nvSpPr>
        <p:spPr>
          <a:xfrm>
            <a:off x="452299" y="856527"/>
            <a:ext cx="5621928" cy="1749973"/>
          </a:xfrm>
        </p:spPr>
        <p:txBody>
          <a:bodyPr>
            <a:normAutofit/>
          </a:bodyPr>
          <a:lstStyle/>
          <a:p>
            <a:r>
              <a:rPr lang="hu-HU" sz="3600" b="1" dirty="0">
                <a:solidFill>
                  <a:srgbClr val="000000"/>
                </a:solidFill>
                <a:latin typeface="Avenir Next" panose="020B0503020202020204" pitchFamily="34" charset="0"/>
              </a:rPr>
              <a:t>AZ ÁR, AMIBE JÉZUSNAK KERÜLT…</a:t>
            </a:r>
            <a:endParaRPr lang="en-US" sz="3600" b="1"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4186CDFF-C355-0348-91E1-602D9123297C}"/>
              </a:ext>
            </a:extLst>
          </p:cNvPr>
          <p:cNvSpPr>
            <a:spLocks noGrp="1"/>
          </p:cNvSpPr>
          <p:nvPr>
            <p:ph idx="1"/>
          </p:nvPr>
        </p:nvSpPr>
        <p:spPr>
          <a:xfrm>
            <a:off x="556800" y="2272143"/>
            <a:ext cx="5240438" cy="4343810"/>
          </a:xfrm>
        </p:spPr>
        <p:txBody>
          <a:bodyPr anchor="ctr">
            <a:noAutofit/>
          </a:bodyPr>
          <a:lstStyle/>
          <a:p>
            <a:pPr marL="0" indent="0">
              <a:buNone/>
            </a:pPr>
            <a:r>
              <a:rPr lang="en-US" sz="2400" dirty="0">
                <a:solidFill>
                  <a:srgbClr val="000000"/>
                </a:solidFill>
              </a:rPr>
              <a:t>…</a:t>
            </a:r>
            <a:r>
              <a:rPr lang="hu-HU" sz="2400" dirty="0">
                <a:solidFill>
                  <a:srgbClr val="000000"/>
                </a:solidFill>
              </a:rPr>
              <a:t>a mennyei angyalok </a:t>
            </a:r>
            <a:r>
              <a:rPr lang="hu-HU" sz="2400" b="1" dirty="0">
                <a:solidFill>
                  <a:srgbClr val="000000"/>
                </a:solidFill>
              </a:rPr>
              <a:t>dicsérete</a:t>
            </a:r>
            <a:r>
              <a:rPr lang="hu-HU" sz="2400" dirty="0">
                <a:solidFill>
                  <a:srgbClr val="000000"/>
                </a:solidFill>
              </a:rPr>
              <a:t> és hódolata</a:t>
            </a:r>
            <a:r>
              <a:rPr lang="en-US" sz="2400" dirty="0">
                <a:solidFill>
                  <a:srgbClr val="000000"/>
                </a:solidFill>
              </a:rPr>
              <a:t>,</a:t>
            </a:r>
          </a:p>
          <a:p>
            <a:pPr marL="0" indent="0">
              <a:buNone/>
            </a:pPr>
            <a:r>
              <a:rPr lang="hu-HU" sz="1800" b="1" cap="small" dirty="0">
                <a:solidFill>
                  <a:srgbClr val="000000"/>
                </a:solidFill>
              </a:rPr>
              <a:t>AMIT </a:t>
            </a:r>
            <a:r>
              <a:rPr lang="en-US" sz="2400" dirty="0">
                <a:solidFill>
                  <a:srgbClr val="000000"/>
                </a:solidFill>
              </a:rPr>
              <a:t> </a:t>
            </a:r>
            <a:r>
              <a:rPr lang="hu-HU" sz="2400" dirty="0">
                <a:solidFill>
                  <a:srgbClr val="000000"/>
                </a:solidFill>
              </a:rPr>
              <a:t>bántalmazással, gúnyolódással és megvetéssel teli életre </a:t>
            </a:r>
            <a:r>
              <a:rPr lang="hu-HU" sz="1800" b="1" dirty="0">
                <a:solidFill>
                  <a:srgbClr val="000000"/>
                </a:solidFill>
              </a:rPr>
              <a:t>CSERÉLT</a:t>
            </a:r>
            <a:r>
              <a:rPr lang="hu-HU" sz="2000" b="1" dirty="0">
                <a:solidFill>
                  <a:srgbClr val="000000"/>
                </a:solidFill>
              </a:rPr>
              <a:t>.</a:t>
            </a:r>
            <a:endParaRPr lang="en-US" sz="2400" b="1" dirty="0">
              <a:solidFill>
                <a:srgbClr val="000000"/>
              </a:solidFill>
            </a:endParaRPr>
          </a:p>
          <a:p>
            <a:pPr marL="0" indent="0">
              <a:buNone/>
            </a:pPr>
            <a:endParaRPr lang="en-US" sz="2400" i="1" dirty="0">
              <a:solidFill>
                <a:srgbClr val="000000"/>
              </a:solidFill>
            </a:endParaRPr>
          </a:p>
          <a:p>
            <a:pPr marL="0" indent="0">
              <a:buNone/>
            </a:pPr>
            <a:r>
              <a:rPr lang="en-US" sz="2400" dirty="0">
                <a:solidFill>
                  <a:srgbClr val="000000"/>
                </a:solidFill>
              </a:rPr>
              <a:t>…</a:t>
            </a:r>
            <a:r>
              <a:rPr lang="hu-HU" sz="2400" dirty="0">
                <a:solidFill>
                  <a:srgbClr val="000000"/>
                </a:solidFill>
              </a:rPr>
              <a:t>a mennyei </a:t>
            </a:r>
            <a:r>
              <a:rPr lang="hu-HU" sz="2400" b="1" dirty="0">
                <a:solidFill>
                  <a:srgbClr val="000000"/>
                </a:solidFill>
              </a:rPr>
              <a:t>dicsőség</a:t>
            </a:r>
            <a:r>
              <a:rPr lang="hu-HU" sz="2400" dirty="0">
                <a:solidFill>
                  <a:srgbClr val="000000"/>
                </a:solidFill>
              </a:rPr>
              <a:t> és pompa,</a:t>
            </a:r>
            <a:endParaRPr lang="en-US" sz="2400" dirty="0">
              <a:solidFill>
                <a:srgbClr val="000000"/>
              </a:solidFill>
            </a:endParaRPr>
          </a:p>
          <a:p>
            <a:pPr marL="0" indent="0">
              <a:buNone/>
            </a:pPr>
            <a:r>
              <a:rPr lang="hu-HU" sz="1800" b="1" cap="small" dirty="0">
                <a:solidFill>
                  <a:srgbClr val="000000"/>
                </a:solidFill>
              </a:rPr>
              <a:t>AMIT </a:t>
            </a:r>
            <a:r>
              <a:rPr lang="en-US" sz="2400" dirty="0">
                <a:solidFill>
                  <a:srgbClr val="000000"/>
                </a:solidFill>
              </a:rPr>
              <a:t>szenvedéssel</a:t>
            </a:r>
            <a:r>
              <a:rPr lang="hu-HU" sz="2400" dirty="0">
                <a:solidFill>
                  <a:srgbClr val="000000"/>
                </a:solidFill>
              </a:rPr>
              <a:t> teli, </a:t>
            </a:r>
            <a:r>
              <a:rPr lang="en-US" sz="2400" dirty="0">
                <a:solidFill>
                  <a:srgbClr val="000000"/>
                </a:solidFill>
              </a:rPr>
              <a:t> </a:t>
            </a:r>
            <a:r>
              <a:rPr lang="hu-HU" sz="2400" dirty="0">
                <a:solidFill>
                  <a:srgbClr val="000000"/>
                </a:solidFill>
              </a:rPr>
              <a:t>alázatos életre </a:t>
            </a:r>
            <a:r>
              <a:rPr lang="hu-HU" sz="1800" b="1" dirty="0">
                <a:solidFill>
                  <a:srgbClr val="000000"/>
                </a:solidFill>
              </a:rPr>
              <a:t>CSERÉLT. </a:t>
            </a:r>
          </a:p>
        </p:txBody>
      </p:sp>
    </p:spTree>
    <p:extLst>
      <p:ext uri="{BB962C8B-B14F-4D97-AF65-F5344CB8AC3E}">
        <p14:creationId xmlns:p14="http://schemas.microsoft.com/office/powerpoint/2010/main" val="163921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0597-F422-7548-817D-CED7640EDDAF}"/>
              </a:ext>
            </a:extLst>
          </p:cNvPr>
          <p:cNvSpPr>
            <a:spLocks noGrp="1"/>
          </p:cNvSpPr>
          <p:nvPr>
            <p:ph type="title"/>
          </p:nvPr>
        </p:nvSpPr>
        <p:spPr>
          <a:xfrm>
            <a:off x="394059" y="659757"/>
            <a:ext cx="5706293" cy="2299501"/>
          </a:xfrm>
        </p:spPr>
        <p:txBody>
          <a:bodyPr>
            <a:normAutofit/>
          </a:bodyPr>
          <a:lstStyle/>
          <a:p>
            <a:r>
              <a:rPr lang="hu-HU" sz="3600" b="1" dirty="0">
                <a:solidFill>
                  <a:srgbClr val="000000"/>
                </a:solidFill>
                <a:latin typeface="Avenir Next" panose="020B0503020202020204" pitchFamily="34" charset="0"/>
              </a:rPr>
              <a:t>AZ ÁR, AMIBE JÉZUSNAK KERÜLT</a:t>
            </a:r>
            <a:r>
              <a:rPr lang="en-US" sz="3600" b="1" dirty="0">
                <a:latin typeface="Avenir Next" panose="020B0503020202020204" pitchFamily="34" charset="0"/>
              </a:rPr>
              <a:t>…</a:t>
            </a:r>
          </a:p>
        </p:txBody>
      </p:sp>
      <p:sp>
        <p:nvSpPr>
          <p:cNvPr id="3" name="Content Placeholder 2">
            <a:extLst>
              <a:ext uri="{FF2B5EF4-FFF2-40B4-BE49-F238E27FC236}">
                <a16:creationId xmlns:a16="http://schemas.microsoft.com/office/drawing/2014/main" id="{4186CDFF-C355-0348-91E1-602D9123297C}"/>
              </a:ext>
            </a:extLst>
          </p:cNvPr>
          <p:cNvSpPr>
            <a:spLocks noGrp="1"/>
          </p:cNvSpPr>
          <p:nvPr>
            <p:ph idx="1"/>
          </p:nvPr>
        </p:nvSpPr>
        <p:spPr>
          <a:xfrm>
            <a:off x="655321" y="2692601"/>
            <a:ext cx="5120113" cy="3462228"/>
          </a:xfrm>
        </p:spPr>
        <p:txBody>
          <a:bodyPr>
            <a:normAutofit/>
          </a:bodyPr>
          <a:lstStyle/>
          <a:p>
            <a:pPr marL="0" indent="0">
              <a:buNone/>
            </a:pPr>
            <a:r>
              <a:rPr lang="en-US" sz="2400" dirty="0"/>
              <a:t>…</a:t>
            </a:r>
            <a:r>
              <a:rPr lang="hu-HU" sz="2400" dirty="0"/>
              <a:t>mennyei Atyjával való </a:t>
            </a:r>
            <a:r>
              <a:rPr lang="hu-HU" sz="2400" b="1" dirty="0"/>
              <a:t>egysége</a:t>
            </a:r>
            <a:r>
              <a:rPr lang="hu-HU" sz="2400" dirty="0"/>
              <a:t>, </a:t>
            </a:r>
            <a:endParaRPr lang="en-US" sz="2400" dirty="0"/>
          </a:p>
          <a:p>
            <a:pPr marL="0" indent="0">
              <a:buNone/>
            </a:pPr>
            <a:r>
              <a:rPr lang="hu-HU" sz="2000" b="1" cap="small" dirty="0"/>
              <a:t>AMIT </a:t>
            </a:r>
            <a:r>
              <a:rPr lang="hu-HU" sz="2400" dirty="0"/>
              <a:t>az Atyától elválasztó falra </a:t>
            </a:r>
            <a:r>
              <a:rPr lang="hu-HU" sz="2000" b="1" dirty="0"/>
              <a:t>CSERÉLT</a:t>
            </a:r>
            <a:r>
              <a:rPr lang="hu-HU" sz="2400" dirty="0"/>
              <a:t>.</a:t>
            </a:r>
            <a:endParaRPr lang="en-US" sz="2400" dirty="0"/>
          </a:p>
          <a:p>
            <a:pPr marL="0" indent="0">
              <a:buNone/>
            </a:pPr>
            <a:endParaRPr lang="en-US" sz="2400" dirty="0"/>
          </a:p>
          <a:p>
            <a:pPr marL="0" indent="0">
              <a:buNone/>
            </a:pPr>
            <a:r>
              <a:rPr lang="en-US" sz="2400" dirty="0"/>
              <a:t>…</a:t>
            </a:r>
            <a:r>
              <a:rPr lang="hu-HU" sz="2400" dirty="0"/>
              <a:t>teljes </a:t>
            </a:r>
            <a:r>
              <a:rPr lang="hu-HU" sz="2400" b="1" dirty="0"/>
              <a:t>élete, </a:t>
            </a:r>
            <a:endParaRPr lang="en-US" sz="2400" dirty="0"/>
          </a:p>
          <a:p>
            <a:pPr marL="0" indent="0">
              <a:buNone/>
            </a:pPr>
            <a:r>
              <a:rPr lang="hu-HU" sz="2400" b="1" cap="small" dirty="0"/>
              <a:t>amit </a:t>
            </a:r>
            <a:r>
              <a:rPr lang="en-US" sz="2400" dirty="0"/>
              <a:t> a</a:t>
            </a:r>
            <a:r>
              <a:rPr lang="hu-HU" sz="2400" dirty="0"/>
              <a:t> keresztfán elszenvedett halálra </a:t>
            </a:r>
            <a:r>
              <a:rPr lang="hu-HU" sz="2000" b="1" dirty="0"/>
              <a:t>CSERÉLT. </a:t>
            </a:r>
            <a:endParaRPr lang="en-US" sz="2000" b="1" dirty="0"/>
          </a:p>
        </p:txBody>
      </p:sp>
      <p:pic>
        <p:nvPicPr>
          <p:cNvPr id="4" name="Picture 3">
            <a:extLst>
              <a:ext uri="{FF2B5EF4-FFF2-40B4-BE49-F238E27FC236}">
                <a16:creationId xmlns:a16="http://schemas.microsoft.com/office/drawing/2014/main" id="{8833B00E-481E-3746-8625-C3633B1814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56671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9B18C-6AEF-A942-982A-5F5A7F8004AD}"/>
              </a:ext>
            </a:extLst>
          </p:cNvPr>
          <p:cNvSpPr>
            <a:spLocks noGrp="1"/>
          </p:cNvSpPr>
          <p:nvPr>
            <p:ph type="title"/>
          </p:nvPr>
        </p:nvSpPr>
        <p:spPr>
          <a:xfrm>
            <a:off x="511627" y="1266463"/>
            <a:ext cx="5120114" cy="1692794"/>
          </a:xfrm>
        </p:spPr>
        <p:txBody>
          <a:bodyPr>
            <a:normAutofit/>
          </a:bodyPr>
          <a:lstStyle/>
          <a:p>
            <a:r>
              <a:rPr lang="hu-HU" sz="3600" dirty="0">
                <a:latin typeface="Avenir Next" panose="020B0503020202020204" pitchFamily="34" charset="0"/>
              </a:rPr>
              <a:t>A </a:t>
            </a:r>
            <a:r>
              <a:rPr lang="hu-HU" sz="3600" b="1" dirty="0">
                <a:latin typeface="Avenir Next" panose="020B0503020202020204" pitchFamily="34" charset="0"/>
              </a:rPr>
              <a:t>KÖVETKEZMÉNYEK</a:t>
            </a:r>
            <a:endParaRPr lang="en-US"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945833-188E-C54D-ABA8-6DFE5FA8A429}"/>
              </a:ext>
            </a:extLst>
          </p:cNvPr>
          <p:cNvSpPr>
            <a:spLocks noGrp="1"/>
          </p:cNvSpPr>
          <p:nvPr>
            <p:ph idx="1"/>
          </p:nvPr>
        </p:nvSpPr>
        <p:spPr>
          <a:xfrm>
            <a:off x="655321" y="2575034"/>
            <a:ext cx="5120113" cy="3462228"/>
          </a:xfrm>
        </p:spPr>
        <p:txBody>
          <a:bodyPr>
            <a:normAutofit/>
          </a:bodyPr>
          <a:lstStyle/>
          <a:p>
            <a:pPr marL="0" indent="0">
              <a:buNone/>
            </a:pPr>
            <a:r>
              <a:rPr lang="en-US" sz="2400" b="1" dirty="0"/>
              <a:t>60</a:t>
            </a:r>
            <a:r>
              <a:rPr lang="hu-HU" sz="2400" b="1" dirty="0"/>
              <a:t>.</a:t>
            </a:r>
            <a:r>
              <a:rPr lang="en-US" sz="2400" b="1" dirty="0"/>
              <a:t> </a:t>
            </a:r>
            <a:r>
              <a:rPr lang="hu-HU" sz="2400" dirty="0"/>
              <a:t>vers, 2. eset </a:t>
            </a:r>
            <a:r>
              <a:rPr lang="en-US" sz="2400" dirty="0"/>
              <a:t> </a:t>
            </a:r>
          </a:p>
          <a:p>
            <a:pPr marL="0" indent="0">
              <a:buNone/>
            </a:pPr>
            <a:endParaRPr lang="en-US" sz="1000" i="1" dirty="0"/>
          </a:p>
          <a:p>
            <a:pPr marL="0" indent="0">
              <a:lnSpc>
                <a:spcPct val="100000"/>
              </a:lnSpc>
              <a:buNone/>
            </a:pPr>
            <a:r>
              <a:rPr lang="hu-HU" sz="2400" b="1" dirty="0">
                <a:solidFill>
                  <a:srgbClr val="002060"/>
                </a:solidFill>
              </a:rPr>
              <a:t>A TANÍTVÁNYSÁG</a:t>
            </a:r>
            <a:r>
              <a:rPr lang="hu-HU" b="1" dirty="0">
                <a:solidFill>
                  <a:srgbClr val="002060"/>
                </a:solidFill>
              </a:rPr>
              <a:t> </a:t>
            </a:r>
            <a:r>
              <a:rPr lang="hu-HU" sz="2400" b="1" dirty="0">
                <a:solidFill>
                  <a:srgbClr val="002060"/>
                </a:solidFill>
              </a:rPr>
              <a:t>KÖVETKEZMÉNYE,</a:t>
            </a:r>
            <a:r>
              <a:rPr lang="hu-HU" b="1" dirty="0">
                <a:solidFill>
                  <a:srgbClr val="002060"/>
                </a:solidFill>
              </a:rPr>
              <a:t> </a:t>
            </a:r>
            <a:r>
              <a:rPr lang="hu-HU" sz="3200" dirty="0">
                <a:solidFill>
                  <a:srgbClr val="002060"/>
                </a:solidFill>
              </a:rPr>
              <a:t>hogy Jézus utasításainak elfogadását tesszük a legeslegelső helyre. </a:t>
            </a:r>
            <a:r>
              <a:rPr lang="en-US" sz="3200" dirty="0">
                <a:solidFill>
                  <a:srgbClr val="002060"/>
                </a:solidFill>
              </a:rPr>
              <a:t>  </a:t>
            </a:r>
          </a:p>
        </p:txBody>
      </p:sp>
      <p:pic>
        <p:nvPicPr>
          <p:cNvPr id="4" name="Picture 3">
            <a:extLst>
              <a:ext uri="{FF2B5EF4-FFF2-40B4-BE49-F238E27FC236}">
                <a16:creationId xmlns:a16="http://schemas.microsoft.com/office/drawing/2014/main" id="{727069A4-68C2-3E48-9573-162ABC77AB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232680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A96F89-3CC9-884B-A2F6-253C9C0BFE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509B18C-6AEF-A942-982A-5F5A7F8004AD}"/>
              </a:ext>
            </a:extLst>
          </p:cNvPr>
          <p:cNvSpPr>
            <a:spLocks noGrp="1"/>
          </p:cNvSpPr>
          <p:nvPr>
            <p:ph type="title"/>
          </p:nvPr>
        </p:nvSpPr>
        <p:spPr>
          <a:xfrm>
            <a:off x="327096" y="1597306"/>
            <a:ext cx="4855329" cy="1655180"/>
          </a:xfrm>
        </p:spPr>
        <p:txBody>
          <a:bodyPr>
            <a:normAutofit/>
          </a:bodyPr>
          <a:lstStyle/>
          <a:p>
            <a:pPr algn="ctr"/>
            <a:r>
              <a:rPr lang="hu-HU" sz="3600" dirty="0">
                <a:solidFill>
                  <a:prstClr val="black"/>
                </a:solidFill>
                <a:latin typeface="Avenir Next" panose="020B0503020202020204" pitchFamily="34" charset="0"/>
              </a:rPr>
              <a:t>A </a:t>
            </a:r>
            <a:r>
              <a:rPr lang="hu-HU" sz="3600" b="1" dirty="0">
                <a:solidFill>
                  <a:prstClr val="black"/>
                </a:solidFill>
                <a:latin typeface="Avenir Next" panose="020B0503020202020204" pitchFamily="34" charset="0"/>
              </a:rPr>
              <a:t>KÖVETKEZMÉNYEK</a:t>
            </a:r>
            <a:endParaRPr lang="en-US" sz="3200" b="1" dirty="0">
              <a:latin typeface="Avenir Next" panose="020B0503020202020204" pitchFamily="34" charset="0"/>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945833-188E-C54D-ABA8-6DFE5FA8A429}"/>
              </a:ext>
            </a:extLst>
          </p:cNvPr>
          <p:cNvSpPr>
            <a:spLocks noGrp="1"/>
          </p:cNvSpPr>
          <p:nvPr>
            <p:ph idx="1"/>
          </p:nvPr>
        </p:nvSpPr>
        <p:spPr>
          <a:xfrm>
            <a:off x="416689" y="2835797"/>
            <a:ext cx="5152136" cy="3680749"/>
          </a:xfrm>
        </p:spPr>
        <p:txBody>
          <a:bodyPr anchor="ctr">
            <a:normAutofit lnSpcReduction="10000"/>
          </a:bodyPr>
          <a:lstStyle/>
          <a:p>
            <a:pPr marL="0" indent="0">
              <a:buNone/>
            </a:pPr>
            <a:r>
              <a:rPr lang="hu-HU" sz="2400" b="1" dirty="0"/>
              <a:t>61. Vers  </a:t>
            </a:r>
            <a:r>
              <a:rPr lang="hu-HU" sz="2400" dirty="0"/>
              <a:t>3. eset </a:t>
            </a:r>
          </a:p>
          <a:p>
            <a:pPr marL="0" indent="0">
              <a:buNone/>
            </a:pPr>
            <a:r>
              <a:rPr lang="hu-HU" sz="3000" dirty="0">
                <a:solidFill>
                  <a:srgbClr val="002060"/>
                </a:solidFill>
              </a:rPr>
              <a:t>A </a:t>
            </a:r>
            <a:r>
              <a:rPr lang="hu-HU" sz="3000" b="1" cap="small" dirty="0">
                <a:solidFill>
                  <a:srgbClr val="002060"/>
                </a:solidFill>
              </a:rPr>
              <a:t>tanítványság következménye, </a:t>
            </a:r>
            <a:r>
              <a:rPr lang="hu-HU" sz="3000" dirty="0">
                <a:solidFill>
                  <a:srgbClr val="002060"/>
                </a:solidFill>
              </a:rPr>
              <a:t>hogy szeretjük a családunkat, de nem engedjük, hogy beleavatkozzanak Isten iránti szeretetünkbe és elvegyék vágyunkat, hogy az Ő parancsolatainak engedelmeskedjünk. </a:t>
            </a:r>
          </a:p>
        </p:txBody>
      </p:sp>
    </p:spTree>
    <p:extLst>
      <p:ext uri="{BB962C8B-B14F-4D97-AF65-F5344CB8AC3E}">
        <p14:creationId xmlns:p14="http://schemas.microsoft.com/office/powerpoint/2010/main" val="2043283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B6B0-B0BE-DB48-A2F3-916B0DCC54DE}"/>
              </a:ext>
            </a:extLst>
          </p:cNvPr>
          <p:cNvSpPr>
            <a:spLocks noGrp="1"/>
          </p:cNvSpPr>
          <p:nvPr>
            <p:ph type="title"/>
          </p:nvPr>
        </p:nvSpPr>
        <p:spPr>
          <a:xfrm>
            <a:off x="537753" y="1175021"/>
            <a:ext cx="5120114" cy="1692794"/>
          </a:xfrm>
        </p:spPr>
        <p:txBody>
          <a:bodyPr>
            <a:normAutofit/>
          </a:bodyPr>
          <a:lstStyle/>
          <a:p>
            <a:r>
              <a:rPr lang="hu-HU" sz="3600" b="1" dirty="0">
                <a:latin typeface="Avenir Next" panose="020B0503020202020204" pitchFamily="34" charset="0"/>
              </a:rPr>
              <a:t>MÁTÉ 19:16-22</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B3D213-1ABE-D449-95A6-D2DF75A5DBCC}"/>
              </a:ext>
            </a:extLst>
          </p:cNvPr>
          <p:cNvSpPr>
            <a:spLocks noGrp="1"/>
          </p:cNvSpPr>
          <p:nvPr>
            <p:ph idx="1"/>
          </p:nvPr>
        </p:nvSpPr>
        <p:spPr>
          <a:xfrm>
            <a:off x="655321" y="2575034"/>
            <a:ext cx="5120113" cy="4023474"/>
          </a:xfrm>
        </p:spPr>
        <p:txBody>
          <a:bodyPr>
            <a:normAutofit/>
          </a:bodyPr>
          <a:lstStyle/>
          <a:p>
            <a:pPr marL="0" indent="0">
              <a:buNone/>
            </a:pPr>
            <a:r>
              <a:rPr lang="hu-HU" baseline="30000" dirty="0"/>
              <a:t>16</a:t>
            </a:r>
            <a:r>
              <a:rPr lang="hu-HU" dirty="0"/>
              <a:t>És </a:t>
            </a:r>
            <a:r>
              <a:rPr lang="hu-HU" dirty="0" err="1"/>
              <a:t>ímé</a:t>
            </a:r>
            <a:r>
              <a:rPr lang="hu-HU" dirty="0"/>
              <a:t> hozzá </a:t>
            </a:r>
            <a:r>
              <a:rPr lang="hu-HU" dirty="0" err="1"/>
              <a:t>jövén</a:t>
            </a:r>
            <a:r>
              <a:rPr lang="hu-HU" dirty="0"/>
              <a:t> egy ember, monda néki: Jó mester, mi jót cselekedjem, hogy örök életet nyerjek?</a:t>
            </a:r>
          </a:p>
          <a:p>
            <a:pPr marL="0" indent="0">
              <a:buNone/>
            </a:pPr>
            <a:r>
              <a:rPr lang="hu-HU" baseline="30000" dirty="0"/>
              <a:t>17</a:t>
            </a:r>
            <a:r>
              <a:rPr lang="hu-HU" dirty="0"/>
              <a:t>Ő pedig monda néki: Miért mondasz engem jónak? Senki sem jó, csak egy, az Isten. Ha pedig be akarsz menni az életre, tartsd meg a parancsolatokat.</a:t>
            </a:r>
          </a:p>
          <a:p>
            <a:pPr marL="0" indent="0">
              <a:buNone/>
            </a:pPr>
            <a:endParaRPr lang="en-US" sz="2400" dirty="0"/>
          </a:p>
        </p:txBody>
      </p:sp>
      <p:pic>
        <p:nvPicPr>
          <p:cNvPr id="4" name="Picture 3">
            <a:extLst>
              <a:ext uri="{FF2B5EF4-FFF2-40B4-BE49-F238E27FC236}">
                <a16:creationId xmlns:a16="http://schemas.microsoft.com/office/drawing/2014/main" id="{3321F7D8-96E2-3C43-B996-746A797566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90367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2B984D-7B6B-6D4F-9686-DF858F25EFC5}"/>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1"/>
          <a:stretch/>
        </p:blipFill>
        <p:spPr>
          <a:xfrm>
            <a:off x="5797543"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9C74B6B0-B0BE-DB48-A2F3-916B0DCC54DE}"/>
              </a:ext>
            </a:extLst>
          </p:cNvPr>
          <p:cNvSpPr>
            <a:spLocks noGrp="1"/>
          </p:cNvSpPr>
          <p:nvPr>
            <p:ph type="title"/>
          </p:nvPr>
        </p:nvSpPr>
        <p:spPr>
          <a:xfrm>
            <a:off x="804998" y="1268709"/>
            <a:ext cx="4803636" cy="1311664"/>
          </a:xfrm>
        </p:spPr>
        <p:txBody>
          <a:bodyPr>
            <a:normAutofit/>
          </a:bodyPr>
          <a:lstStyle/>
          <a:p>
            <a:r>
              <a:rPr lang="hu-HU" sz="3600" b="1" dirty="0">
                <a:latin typeface="Avenir Next" panose="020B0503020202020204" pitchFamily="34" charset="0"/>
              </a:rPr>
              <a:t>MÁTÉ 19:16-22</a:t>
            </a:r>
            <a:endParaRPr lang="hu-HU" sz="3600" b="1"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CAB3D213-1ABE-D449-95A6-D2DF75A5DBCC}"/>
              </a:ext>
            </a:extLst>
          </p:cNvPr>
          <p:cNvSpPr>
            <a:spLocks noGrp="1"/>
          </p:cNvSpPr>
          <p:nvPr>
            <p:ph idx="1"/>
          </p:nvPr>
        </p:nvSpPr>
        <p:spPr>
          <a:xfrm>
            <a:off x="804693" y="2580373"/>
            <a:ext cx="4706803" cy="3788830"/>
          </a:xfrm>
        </p:spPr>
        <p:txBody>
          <a:bodyPr anchor="ctr">
            <a:normAutofit/>
          </a:bodyPr>
          <a:lstStyle/>
          <a:p>
            <a:pPr marL="0" indent="0">
              <a:buNone/>
            </a:pPr>
            <a:r>
              <a:rPr lang="hu-HU" baseline="30000" dirty="0"/>
              <a:t>18</a:t>
            </a:r>
            <a:r>
              <a:rPr lang="hu-HU" dirty="0"/>
              <a:t>Monda néki: Melyeket? Jézus pedig monda: Ezeket: Ne ölj; ne paráználkodjál; ne lopj; hamis tanúbizonyságot ne tégy;</a:t>
            </a:r>
          </a:p>
          <a:p>
            <a:pPr marL="0" indent="0">
              <a:buNone/>
            </a:pPr>
            <a:r>
              <a:rPr lang="hu-HU" baseline="30000" dirty="0"/>
              <a:t>19</a:t>
            </a:r>
            <a:r>
              <a:rPr lang="hu-HU" dirty="0"/>
              <a:t>Tiszteld atyádat és anyádat; és: Szeresd felebarátodat, mint tenmagadat.</a:t>
            </a:r>
          </a:p>
          <a:p>
            <a:pPr marL="0" indent="0">
              <a:buNone/>
            </a:pPr>
            <a:endParaRPr lang="hu-HU" sz="2400" dirty="0">
              <a:solidFill>
                <a:srgbClr val="000000"/>
              </a:solidFill>
            </a:endParaRPr>
          </a:p>
        </p:txBody>
      </p:sp>
    </p:spTree>
    <p:extLst>
      <p:ext uri="{BB962C8B-B14F-4D97-AF65-F5344CB8AC3E}">
        <p14:creationId xmlns:p14="http://schemas.microsoft.com/office/powerpoint/2010/main" val="2444945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B6B0-B0BE-DB48-A2F3-916B0DCC54DE}"/>
              </a:ext>
            </a:extLst>
          </p:cNvPr>
          <p:cNvSpPr>
            <a:spLocks noGrp="1"/>
          </p:cNvSpPr>
          <p:nvPr>
            <p:ph type="title"/>
          </p:nvPr>
        </p:nvSpPr>
        <p:spPr>
          <a:xfrm>
            <a:off x="537753" y="1253401"/>
            <a:ext cx="5120114" cy="1692794"/>
          </a:xfrm>
        </p:spPr>
        <p:txBody>
          <a:bodyPr>
            <a:normAutofit/>
          </a:bodyPr>
          <a:lstStyle/>
          <a:p>
            <a:r>
              <a:rPr lang="hu-HU" sz="3600" b="1" dirty="0">
                <a:latin typeface="Avenir Next" panose="020B0503020202020204" pitchFamily="34" charset="0"/>
              </a:rPr>
              <a:t>MÁTÉ 19:16-22</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B3D213-1ABE-D449-95A6-D2DF75A5DBCC}"/>
              </a:ext>
            </a:extLst>
          </p:cNvPr>
          <p:cNvSpPr>
            <a:spLocks noGrp="1"/>
          </p:cNvSpPr>
          <p:nvPr>
            <p:ph idx="1"/>
          </p:nvPr>
        </p:nvSpPr>
        <p:spPr>
          <a:xfrm>
            <a:off x="407124" y="2575034"/>
            <a:ext cx="5497285" cy="3982520"/>
          </a:xfrm>
        </p:spPr>
        <p:txBody>
          <a:bodyPr>
            <a:normAutofit/>
          </a:bodyPr>
          <a:lstStyle/>
          <a:p>
            <a:pPr marL="0" indent="0">
              <a:buNone/>
            </a:pPr>
            <a:r>
              <a:rPr lang="hu-HU" sz="2400" baseline="30000" dirty="0"/>
              <a:t>20</a:t>
            </a:r>
            <a:r>
              <a:rPr lang="hu-HU" sz="2400" dirty="0"/>
              <a:t>Monda néki az ifjú: Mindezeket megtartottam ifjúságomtól fogva; mi fogyatkozás van még bennem?</a:t>
            </a:r>
          </a:p>
          <a:p>
            <a:pPr marL="0" indent="0">
              <a:buNone/>
            </a:pPr>
            <a:r>
              <a:rPr lang="hu-HU" sz="2400" baseline="30000" dirty="0"/>
              <a:t>21</a:t>
            </a:r>
            <a:r>
              <a:rPr lang="hu-HU" sz="2400" dirty="0"/>
              <a:t>Monda néki Jézus: Ha tökéletes akarsz lenni, eredj, add el vagyonodat, és oszd ki a szegényeknek; és kincsed lesz mennyben; és jer és kövess engem.</a:t>
            </a:r>
          </a:p>
          <a:p>
            <a:pPr marL="0" indent="0">
              <a:buNone/>
            </a:pPr>
            <a:r>
              <a:rPr lang="hu-HU" sz="2400" baseline="30000" dirty="0"/>
              <a:t>22</a:t>
            </a:r>
            <a:r>
              <a:rPr lang="hu-HU" sz="2400" dirty="0"/>
              <a:t>Az ifjú pedig e beszédet hallván, </a:t>
            </a:r>
            <a:r>
              <a:rPr lang="hu-HU" sz="2400" dirty="0" err="1"/>
              <a:t>elméne</a:t>
            </a:r>
            <a:r>
              <a:rPr lang="hu-HU" sz="2400" dirty="0"/>
              <a:t> megszomorodva; mert sok jószága </a:t>
            </a:r>
            <a:r>
              <a:rPr lang="hu-HU" sz="2400" dirty="0" err="1"/>
              <a:t>vala</a:t>
            </a:r>
            <a:r>
              <a:rPr lang="hu-HU" sz="2400" dirty="0"/>
              <a:t>.</a:t>
            </a:r>
          </a:p>
          <a:p>
            <a:pPr marL="0" indent="0">
              <a:buNone/>
            </a:pPr>
            <a:endParaRPr lang="en-US" sz="2400" dirty="0"/>
          </a:p>
        </p:txBody>
      </p:sp>
      <p:pic>
        <p:nvPicPr>
          <p:cNvPr id="4" name="Picture 3">
            <a:extLst>
              <a:ext uri="{FF2B5EF4-FFF2-40B4-BE49-F238E27FC236}">
                <a16:creationId xmlns:a16="http://schemas.microsoft.com/office/drawing/2014/main" id="{388E83E2-5FD2-954F-A9CD-48FC664778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878849"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02834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5FB1-B6B6-0045-A0DC-8AA5C76418F7}"/>
              </a:ext>
            </a:extLst>
          </p:cNvPr>
          <p:cNvSpPr>
            <a:spLocks noGrp="1"/>
          </p:cNvSpPr>
          <p:nvPr>
            <p:ph type="title"/>
          </p:nvPr>
        </p:nvSpPr>
        <p:spPr>
          <a:xfrm>
            <a:off x="524690" y="1201148"/>
            <a:ext cx="5120114" cy="1692794"/>
          </a:xfrm>
        </p:spPr>
        <p:txBody>
          <a:bodyPr>
            <a:normAutofit/>
          </a:bodyPr>
          <a:lstStyle/>
          <a:p>
            <a:r>
              <a:rPr lang="hu-HU" sz="3600" dirty="0">
                <a:solidFill>
                  <a:prstClr val="black"/>
                </a:solidFill>
                <a:latin typeface="Avenir Next" panose="020B0503020202020204" pitchFamily="34" charset="0"/>
              </a:rPr>
              <a:t>A </a:t>
            </a:r>
            <a:r>
              <a:rPr lang="hu-HU" sz="3600" b="1" dirty="0">
                <a:solidFill>
                  <a:prstClr val="black"/>
                </a:solidFill>
                <a:latin typeface="Avenir Next" panose="020B0503020202020204" pitchFamily="34" charset="0"/>
              </a:rPr>
              <a:t>KÖVETKEZMÉNYEK</a:t>
            </a:r>
            <a:endParaRPr lang="hu-HU"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A297D8-2315-EB4A-9F02-36FC5CEB1E4E}"/>
              </a:ext>
            </a:extLst>
          </p:cNvPr>
          <p:cNvSpPr>
            <a:spLocks noGrp="1"/>
          </p:cNvSpPr>
          <p:nvPr>
            <p:ph idx="1"/>
          </p:nvPr>
        </p:nvSpPr>
        <p:spPr>
          <a:xfrm>
            <a:off x="524691" y="2657644"/>
            <a:ext cx="5120113" cy="3842009"/>
          </a:xfrm>
        </p:spPr>
        <p:txBody>
          <a:bodyPr>
            <a:normAutofit/>
          </a:bodyPr>
          <a:lstStyle/>
          <a:p>
            <a:pPr marL="0" indent="0">
              <a:buNone/>
            </a:pPr>
            <a:endParaRPr lang="en-US" sz="2400" dirty="0"/>
          </a:p>
          <a:p>
            <a:pPr marL="0" indent="0">
              <a:buNone/>
            </a:pPr>
            <a:r>
              <a:rPr lang="hu-HU" sz="3200" dirty="0">
                <a:solidFill>
                  <a:srgbClr val="002060"/>
                </a:solidFill>
              </a:rPr>
              <a:t>A </a:t>
            </a:r>
            <a:r>
              <a:rPr lang="hu-HU" sz="3200" b="1" cap="small" dirty="0">
                <a:solidFill>
                  <a:srgbClr val="002060"/>
                </a:solidFill>
              </a:rPr>
              <a:t>tanítványság következménye, </a:t>
            </a:r>
            <a:r>
              <a:rPr lang="hu-HU" sz="3200" dirty="0">
                <a:solidFill>
                  <a:srgbClr val="002060"/>
                </a:solidFill>
              </a:rPr>
              <a:t>a parancsolatok megtartása, </a:t>
            </a:r>
            <a:r>
              <a:rPr lang="hu-HU" sz="3200" b="1" dirty="0">
                <a:solidFill>
                  <a:srgbClr val="002060"/>
                </a:solidFill>
              </a:rPr>
              <a:t>DE </a:t>
            </a:r>
            <a:r>
              <a:rPr lang="hu-HU" sz="3200" dirty="0">
                <a:solidFill>
                  <a:srgbClr val="002060"/>
                </a:solidFill>
              </a:rPr>
              <a:t>mindig </a:t>
            </a:r>
            <a:r>
              <a:rPr lang="hu-HU" sz="3200" b="1" dirty="0">
                <a:solidFill>
                  <a:srgbClr val="002060"/>
                </a:solidFill>
              </a:rPr>
              <a:t>Krisztus által. </a:t>
            </a:r>
            <a:endParaRPr lang="en-US" sz="3200" b="1" dirty="0">
              <a:solidFill>
                <a:srgbClr val="002060"/>
              </a:solidFill>
            </a:endParaRPr>
          </a:p>
          <a:p>
            <a:pPr marL="0" indent="0">
              <a:buNone/>
            </a:pPr>
            <a:endParaRPr lang="en-US" sz="2400" dirty="0"/>
          </a:p>
          <a:p>
            <a:pPr marL="0" indent="0">
              <a:buNone/>
            </a:pPr>
            <a:r>
              <a:rPr lang="hu-HU" sz="2400" dirty="0">
                <a:latin typeface="+mj-lt"/>
              </a:rPr>
              <a:t>Isten </a:t>
            </a:r>
            <a:r>
              <a:rPr lang="hu-HU" sz="2400" i="1" dirty="0">
                <a:latin typeface="+mj-lt"/>
              </a:rPr>
              <a:t>törvényének betartása </a:t>
            </a:r>
            <a:r>
              <a:rPr lang="hu-HU" sz="2400" dirty="0">
                <a:latin typeface="+mj-lt"/>
              </a:rPr>
              <a:t>Isten </a:t>
            </a:r>
            <a:r>
              <a:rPr lang="hu-HU" sz="2400" i="1" dirty="0">
                <a:latin typeface="+mj-lt"/>
              </a:rPr>
              <a:t>nélkül, </a:t>
            </a:r>
            <a:r>
              <a:rPr lang="hu-HU" sz="2400" dirty="0">
                <a:latin typeface="+mj-lt"/>
              </a:rPr>
              <a:t>egészen más dolog.  </a:t>
            </a:r>
          </a:p>
        </p:txBody>
      </p:sp>
      <p:pic>
        <p:nvPicPr>
          <p:cNvPr id="4" name="Picture 3">
            <a:extLst>
              <a:ext uri="{FF2B5EF4-FFF2-40B4-BE49-F238E27FC236}">
                <a16:creationId xmlns:a16="http://schemas.microsoft.com/office/drawing/2014/main" id="{9AF0C114-9791-0C42-91AF-BFC7DDEAD4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219087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7F46B2-D25D-564C-A10F-2933D970918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r="-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605BACB-5E27-804C-AA5A-845BB05B42C3}"/>
              </a:ext>
            </a:extLst>
          </p:cNvPr>
          <p:cNvSpPr>
            <a:spLocks noGrp="1"/>
          </p:cNvSpPr>
          <p:nvPr>
            <p:ph type="title"/>
          </p:nvPr>
        </p:nvSpPr>
        <p:spPr>
          <a:xfrm>
            <a:off x="752746" y="1098893"/>
            <a:ext cx="4803636" cy="1311664"/>
          </a:xfrm>
        </p:spPr>
        <p:txBody>
          <a:bodyPr>
            <a:normAutofit/>
          </a:bodyPr>
          <a:lstStyle/>
          <a:p>
            <a:r>
              <a:rPr lang="hu-HU" sz="3200" dirty="0">
                <a:solidFill>
                  <a:prstClr val="black"/>
                </a:solidFill>
                <a:latin typeface="Avenir Next" panose="020B0503020202020204" pitchFamily="34" charset="0"/>
              </a:rPr>
              <a:t>A </a:t>
            </a:r>
            <a:r>
              <a:rPr lang="hu-HU" sz="3200" b="1" dirty="0">
                <a:solidFill>
                  <a:prstClr val="black"/>
                </a:solidFill>
                <a:latin typeface="Avenir Next" panose="020B0503020202020204" pitchFamily="34" charset="0"/>
              </a:rPr>
              <a:t>KÖVETKEZMÉNYEK</a:t>
            </a:r>
            <a:endParaRPr lang="hu-HU" sz="3200" b="1"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EA2C2FF0-71C1-6548-B2E9-8EE18B5B7021}"/>
              </a:ext>
            </a:extLst>
          </p:cNvPr>
          <p:cNvSpPr>
            <a:spLocks noGrp="1"/>
          </p:cNvSpPr>
          <p:nvPr>
            <p:ph idx="1"/>
          </p:nvPr>
        </p:nvSpPr>
        <p:spPr>
          <a:xfrm>
            <a:off x="370703" y="1989438"/>
            <a:ext cx="5426535" cy="4992130"/>
          </a:xfrm>
        </p:spPr>
        <p:txBody>
          <a:bodyPr anchor="ctr">
            <a:normAutofit/>
          </a:bodyPr>
          <a:lstStyle/>
          <a:p>
            <a:pPr marL="0" indent="0">
              <a:lnSpc>
                <a:spcPct val="110000"/>
              </a:lnSpc>
              <a:buNone/>
            </a:pPr>
            <a:r>
              <a:rPr lang="hu-HU" dirty="0"/>
              <a:t>„Valaki az eke szarvára veti kezét, és hátra tekint, nem alkalmas az Isten országára.” (Lukács </a:t>
            </a:r>
            <a:endParaRPr lang="hu-HU" dirty="0">
              <a:solidFill>
                <a:srgbClr val="000000"/>
              </a:solidFill>
              <a:latin typeface="+mj-lt"/>
            </a:endParaRPr>
          </a:p>
          <a:p>
            <a:pPr marL="0" indent="0">
              <a:buNone/>
            </a:pPr>
            <a:r>
              <a:rPr lang="hu-HU" dirty="0"/>
              <a:t>„</a:t>
            </a:r>
            <a:r>
              <a:rPr lang="en-US" dirty="0"/>
              <a:t>A </a:t>
            </a:r>
            <a:r>
              <a:rPr lang="hu-HU" dirty="0"/>
              <a:t>kétszívű, a minden útjában állhatatlan ember.” (Jakab 1:8).</a:t>
            </a:r>
          </a:p>
          <a:p>
            <a:pPr marL="0" indent="0">
              <a:lnSpc>
                <a:spcPct val="110000"/>
              </a:lnSpc>
              <a:buNone/>
            </a:pPr>
            <a:endParaRPr lang="en-US" sz="2400" dirty="0">
              <a:solidFill>
                <a:srgbClr val="000000"/>
              </a:solidFill>
            </a:endParaRPr>
          </a:p>
        </p:txBody>
      </p:sp>
    </p:spTree>
    <p:extLst>
      <p:ext uri="{BB962C8B-B14F-4D97-AF65-F5344CB8AC3E}">
        <p14:creationId xmlns:p14="http://schemas.microsoft.com/office/powerpoint/2010/main" val="2486678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7725-4710-FC48-A860-23C187549DDF}"/>
              </a:ext>
            </a:extLst>
          </p:cNvPr>
          <p:cNvSpPr>
            <a:spLocks noGrp="1"/>
          </p:cNvSpPr>
          <p:nvPr>
            <p:ph type="title"/>
          </p:nvPr>
        </p:nvSpPr>
        <p:spPr>
          <a:xfrm>
            <a:off x="367939" y="2651129"/>
            <a:ext cx="5120114" cy="3671290"/>
          </a:xfrm>
        </p:spPr>
        <p:txBody>
          <a:bodyPr>
            <a:normAutofit/>
          </a:bodyPr>
          <a:lstStyle/>
          <a:p>
            <a:pPr marL="0" indent="0" algn="ctr">
              <a:lnSpc>
                <a:spcPct val="100000"/>
              </a:lnSpc>
            </a:pPr>
            <a:r>
              <a:rPr lang="hu-HU" sz="2800" dirty="0"/>
              <a:t>„Bizodalmad legyen az Úrban teljes elmédből; a magad értelmére pedig ne támaszkodjál.”</a:t>
            </a:r>
            <a:br>
              <a:rPr lang="hu-HU" sz="2800" dirty="0"/>
            </a:br>
            <a:br>
              <a:rPr lang="hu-HU" sz="2800" dirty="0"/>
            </a:br>
            <a:r>
              <a:rPr lang="hu-HU" sz="2800" dirty="0"/>
              <a:t> (</a:t>
            </a:r>
            <a:r>
              <a:rPr lang="hu-HU" sz="2400" dirty="0" err="1"/>
              <a:t>Péld</a:t>
            </a:r>
            <a:r>
              <a:rPr lang="hu-HU" sz="2400" dirty="0"/>
              <a:t> 3:5)</a:t>
            </a:r>
            <a:br>
              <a:rPr lang="hu-HU" sz="2800" dirty="0"/>
            </a:br>
            <a:endParaRPr lang="hu-HU" sz="2800" dirty="0"/>
          </a:p>
        </p:txBody>
      </p:sp>
      <p:cxnSp>
        <p:nvCxnSpPr>
          <p:cNvPr id="16" name="Straight Arrow Connector 1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2726FE7-385E-4243-A512-06179ABFAC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Title 1">
            <a:extLst>
              <a:ext uri="{FF2B5EF4-FFF2-40B4-BE49-F238E27FC236}">
                <a16:creationId xmlns:a16="http://schemas.microsoft.com/office/drawing/2014/main" id="{90523D9F-CB39-7A47-9FDF-D5F5A6531714}"/>
              </a:ext>
            </a:extLst>
          </p:cNvPr>
          <p:cNvSpPr txBox="1">
            <a:spLocks/>
          </p:cNvSpPr>
          <p:nvPr/>
        </p:nvSpPr>
        <p:spPr>
          <a:xfrm>
            <a:off x="655320" y="1444988"/>
            <a:ext cx="113211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600" b="1" dirty="0">
                <a:latin typeface="Avenir Next" panose="020B0503020202020204" pitchFamily="34" charset="0"/>
              </a:rPr>
              <a:t>ŐBENNE BÍZZUNK!</a:t>
            </a:r>
          </a:p>
        </p:txBody>
      </p:sp>
    </p:spTree>
    <p:extLst>
      <p:ext uri="{BB962C8B-B14F-4D97-AF65-F5344CB8AC3E}">
        <p14:creationId xmlns:p14="http://schemas.microsoft.com/office/powerpoint/2010/main" val="87134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06382DE-B0E2-CD4E-AA71-B206E9FF9237}"/>
              </a:ext>
            </a:extLst>
          </p:cNvPr>
          <p:cNvSpPr txBox="1"/>
          <p:nvPr/>
        </p:nvSpPr>
        <p:spPr>
          <a:xfrm>
            <a:off x="134210" y="2414329"/>
            <a:ext cx="5706150" cy="4258320"/>
          </a:xfrm>
          <a:prstGeom prst="rect">
            <a:avLst/>
          </a:prstGeom>
        </p:spPr>
        <p:txBody>
          <a:bodyPr vert="horz" lIns="91440" tIns="45720" rIns="91440" bIns="45720" rtlCol="0">
            <a:normAutofit lnSpcReduction="10000"/>
          </a:bodyPr>
          <a:lstStyle/>
          <a:p>
            <a:pPr algn="ctr">
              <a:spcAft>
                <a:spcPts val="0"/>
              </a:spcAft>
            </a:pPr>
            <a:r>
              <a:rPr lang="hu-HU" sz="2800" dirty="0">
                <a:latin typeface="Calibri" panose="020F0502020204030204" pitchFamily="34" charset="0"/>
                <a:ea typeface="Calibri" panose="020F0502020204030204" pitchFamily="34" charset="0"/>
              </a:rPr>
              <a:t>„Azoknak, akik a Mester szolgálatában akarnak fáradozni, az eddiginél magasabb, mélyebb és szélesebb tapasztalatra van szükségük. Sokan, akik már tagjai a mennyei családnak, nem tudják, mit jelent az Ő dicsőségét szemlélni és átváltozni dicsőségről dicsőségre.</a:t>
            </a:r>
            <a:r>
              <a:rPr lang="hu-HU" sz="2800" dirty="0">
                <a:solidFill>
                  <a:srgbClr val="000000"/>
                </a:solidFill>
                <a:latin typeface="Calibri" panose="020F0502020204030204" pitchFamily="34" charset="0"/>
                <a:ea typeface="Times New Roman" panose="02020603050405020304" pitchFamily="18" charset="0"/>
              </a:rPr>
              <a:t>” </a:t>
            </a:r>
          </a:p>
          <a:p>
            <a:pPr>
              <a:spcAft>
                <a:spcPts val="0"/>
              </a:spcAft>
            </a:pPr>
            <a:endParaRPr lang="hu-HU" sz="2800" dirty="0">
              <a:latin typeface="Georgia" panose="02040502050405020303" pitchFamily="18" charset="0"/>
              <a:ea typeface="Calibri" panose="020F0502020204030204" pitchFamily="34" charset="0"/>
              <a:cs typeface="Times New Roman" panose="02020603050405020304" pitchFamily="18" charset="0"/>
            </a:endParaRPr>
          </a:p>
          <a:p>
            <a:pPr algn="ctr">
              <a:lnSpc>
                <a:spcPct val="90000"/>
              </a:lnSpc>
              <a:spcAft>
                <a:spcPts val="600"/>
              </a:spcAft>
            </a:pPr>
            <a:endParaRPr lang="en-US" dirty="0"/>
          </a:p>
          <a:p>
            <a:pPr>
              <a:spcAft>
                <a:spcPts val="0"/>
              </a:spcAft>
            </a:pPr>
            <a:r>
              <a:rPr lang="en-US" dirty="0"/>
              <a:t>—Ellen G White</a:t>
            </a:r>
            <a:r>
              <a:rPr lang="hu-HU" dirty="0"/>
              <a:t>: </a:t>
            </a:r>
            <a:r>
              <a:rPr lang="hu-HU" i="1" dirty="0">
                <a:latin typeface="Georgia" panose="02040502050405020303" pitchFamily="18" charset="0"/>
                <a:ea typeface="Calibri" panose="020F0502020204030204" pitchFamily="34" charset="0"/>
                <a:cs typeface="Times New Roman" panose="02020603050405020304" pitchFamily="18" charset="0"/>
              </a:rPr>
              <a:t>Az evangélium szolgái (</a:t>
            </a:r>
            <a:r>
              <a:rPr lang="hu-HU" dirty="0">
                <a:latin typeface="Georgia" panose="02040502050405020303" pitchFamily="18" charset="0"/>
                <a:ea typeface="Calibri" panose="020F0502020204030204" pitchFamily="34" charset="0"/>
                <a:cs typeface="Times New Roman" panose="02020603050405020304" pitchFamily="18" charset="0"/>
              </a:rPr>
              <a:t>1915) 274.o.</a:t>
            </a:r>
          </a:p>
          <a:p>
            <a:pPr algn="ctr">
              <a:lnSpc>
                <a:spcPct val="90000"/>
              </a:lnSpc>
              <a:spcAft>
                <a:spcPts val="600"/>
              </a:spcAft>
            </a:pPr>
            <a:endParaRPr lang="en-US" dirty="0"/>
          </a:p>
        </p:txBody>
      </p:sp>
      <p:pic>
        <p:nvPicPr>
          <p:cNvPr id="3" name="Picture 2">
            <a:extLst>
              <a:ext uri="{FF2B5EF4-FFF2-40B4-BE49-F238E27FC236}">
                <a16:creationId xmlns:a16="http://schemas.microsoft.com/office/drawing/2014/main" id="{8C2EC3CD-2349-AC4E-B46B-BF7D4C274C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41902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B705F9-8EFC-484A-818A-EC00F8F0C1E7}"/>
              </a:ext>
            </a:extLst>
          </p:cNvPr>
          <p:cNvSpPr>
            <a:spLocks noGrp="1"/>
          </p:cNvSpPr>
          <p:nvPr>
            <p:ph type="title"/>
          </p:nvPr>
        </p:nvSpPr>
        <p:spPr>
          <a:xfrm>
            <a:off x="550816" y="1188088"/>
            <a:ext cx="5120114" cy="1692794"/>
          </a:xfrm>
        </p:spPr>
        <p:txBody>
          <a:bodyPr>
            <a:normAutofit/>
          </a:bodyPr>
          <a:lstStyle/>
          <a:p>
            <a:r>
              <a:rPr lang="hu-HU" sz="3600" dirty="0">
                <a:solidFill>
                  <a:prstClr val="black"/>
                </a:solidFill>
                <a:latin typeface="Avenir Next" panose="020B0503020202020204" pitchFamily="34" charset="0"/>
              </a:rPr>
              <a:t>A </a:t>
            </a:r>
            <a:r>
              <a:rPr lang="hu-HU" sz="3600" b="1" dirty="0">
                <a:solidFill>
                  <a:prstClr val="black"/>
                </a:solidFill>
                <a:latin typeface="Avenir Next" panose="020B0503020202020204" pitchFamily="34" charset="0"/>
              </a:rPr>
              <a:t>KÖVETKEZMÉNYEK</a:t>
            </a:r>
            <a:endParaRPr lang="hu-HU" sz="3600" b="1" dirty="0">
              <a:latin typeface="Avenir Next" panose="020B0503020202020204" pitchFamily="34" charset="0"/>
            </a:endParaRP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E4476E66-6D50-914F-A604-94DE5B6BEDAA}"/>
              </a:ext>
            </a:extLst>
          </p:cNvPr>
          <p:cNvSpPr>
            <a:spLocks noGrp="1"/>
          </p:cNvSpPr>
          <p:nvPr>
            <p:ph idx="1"/>
          </p:nvPr>
        </p:nvSpPr>
        <p:spPr>
          <a:xfrm>
            <a:off x="655321" y="2274586"/>
            <a:ext cx="5120113" cy="3462228"/>
          </a:xfrm>
        </p:spPr>
        <p:txBody>
          <a:bodyPr>
            <a:normAutofit/>
          </a:bodyPr>
          <a:lstStyle/>
          <a:p>
            <a:pPr marL="0" indent="0">
              <a:buNone/>
            </a:pPr>
            <a:endParaRPr lang="en-US" sz="2400" dirty="0"/>
          </a:p>
          <a:p>
            <a:pPr marL="0" indent="0">
              <a:buNone/>
            </a:pPr>
            <a:r>
              <a:rPr lang="hu-HU" sz="3200" dirty="0">
                <a:solidFill>
                  <a:srgbClr val="0070C0"/>
                </a:solidFill>
              </a:rPr>
              <a:t>A </a:t>
            </a:r>
            <a:r>
              <a:rPr lang="hu-HU" sz="2400" b="1" dirty="0">
                <a:solidFill>
                  <a:srgbClr val="0070C0"/>
                </a:solidFill>
              </a:rPr>
              <a:t>TANÍTVÁNYSÁG </a:t>
            </a:r>
            <a:r>
              <a:rPr lang="hu-HU" sz="2400" dirty="0">
                <a:solidFill>
                  <a:srgbClr val="0070C0"/>
                </a:solidFill>
              </a:rPr>
              <a:t>EGYIK </a:t>
            </a:r>
            <a:r>
              <a:rPr lang="hu-HU" sz="2400" b="1" dirty="0">
                <a:solidFill>
                  <a:srgbClr val="0070C0"/>
                </a:solidFill>
              </a:rPr>
              <a:t>KÖVETKEZMÉNYE </a:t>
            </a:r>
            <a:r>
              <a:rPr lang="hu-HU" sz="3200" dirty="0">
                <a:solidFill>
                  <a:srgbClr val="0070C0"/>
                </a:solidFill>
              </a:rPr>
              <a:t>a </a:t>
            </a:r>
            <a:r>
              <a:rPr lang="hu-HU" sz="3200" b="1" dirty="0">
                <a:solidFill>
                  <a:srgbClr val="0070C0"/>
                </a:solidFill>
              </a:rPr>
              <a:t>hátratekintés </a:t>
            </a:r>
            <a:r>
              <a:rPr lang="hu-HU" sz="3200" dirty="0">
                <a:solidFill>
                  <a:srgbClr val="0070C0"/>
                </a:solidFill>
              </a:rPr>
              <a:t>lehetősége, hogy szem elől tévesztjük Jézust, elfelejtünk bízni benne és ezzel </a:t>
            </a:r>
            <a:r>
              <a:rPr lang="hu-HU" sz="3200" b="1" dirty="0">
                <a:solidFill>
                  <a:srgbClr val="0070C0"/>
                </a:solidFill>
              </a:rPr>
              <a:t>elveszítjük </a:t>
            </a:r>
            <a:r>
              <a:rPr lang="hu-HU" sz="3200" dirty="0">
                <a:solidFill>
                  <a:srgbClr val="0070C0"/>
                </a:solidFill>
              </a:rPr>
              <a:t>üdvösségünket. </a:t>
            </a:r>
          </a:p>
        </p:txBody>
      </p:sp>
      <p:pic>
        <p:nvPicPr>
          <p:cNvPr id="4" name="Picture 3">
            <a:extLst>
              <a:ext uri="{FF2B5EF4-FFF2-40B4-BE49-F238E27FC236}">
                <a16:creationId xmlns:a16="http://schemas.microsoft.com/office/drawing/2014/main" id="{916EE5F2-72AF-5F48-983F-BBBD5D3616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20434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B56C-5281-DE43-A9CA-8C138A22D512}"/>
              </a:ext>
            </a:extLst>
          </p:cNvPr>
          <p:cNvSpPr>
            <a:spLocks noGrp="1"/>
          </p:cNvSpPr>
          <p:nvPr>
            <p:ph type="title"/>
          </p:nvPr>
        </p:nvSpPr>
        <p:spPr>
          <a:xfrm>
            <a:off x="4926241" y="890528"/>
            <a:ext cx="7226570" cy="1286160"/>
          </a:xfrm>
        </p:spPr>
        <p:txBody>
          <a:bodyPr anchor="b">
            <a:normAutofit fontScale="90000"/>
          </a:bodyPr>
          <a:lstStyle/>
          <a:p>
            <a:r>
              <a:rPr lang="hu-HU" sz="3200" dirty="0">
                <a:latin typeface="Avenir Next" panose="020B0503020202020204" pitchFamily="34" charset="0"/>
              </a:rPr>
              <a:t>A VALÓDI TANÍTVÁNYSÁG A KÖVETKEZŐKET </a:t>
            </a:r>
            <a:r>
              <a:rPr lang="hu-HU" sz="3200" b="1" dirty="0">
                <a:latin typeface="Avenir Next" panose="020B0503020202020204" pitchFamily="34" charset="0"/>
              </a:rPr>
              <a:t>KÖVETELI MEG TŐLÜNK:</a:t>
            </a:r>
            <a:endParaRPr lang="en-US" sz="3200" b="1" dirty="0">
              <a:latin typeface="Avenir Next" panose="020B0503020202020204" pitchFamily="34" charset="0"/>
            </a:endParaRPr>
          </a:p>
        </p:txBody>
      </p:sp>
      <p:pic>
        <p:nvPicPr>
          <p:cNvPr id="4" name="Picture 3">
            <a:extLst>
              <a:ext uri="{FF2B5EF4-FFF2-40B4-BE49-F238E27FC236}">
                <a16:creationId xmlns:a16="http://schemas.microsoft.com/office/drawing/2014/main" id="{0929C25F-C74A-F845-8256-599DFCEDDA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5"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8573E"/>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F452DC-39AF-024F-991B-CF05830665EF}"/>
              </a:ext>
            </a:extLst>
          </p:cNvPr>
          <p:cNvSpPr>
            <a:spLocks noGrp="1"/>
          </p:cNvSpPr>
          <p:nvPr>
            <p:ph idx="1"/>
          </p:nvPr>
        </p:nvSpPr>
        <p:spPr>
          <a:xfrm>
            <a:off x="5080934" y="2314833"/>
            <a:ext cx="6586489" cy="4699425"/>
          </a:xfrm>
        </p:spPr>
        <p:txBody>
          <a:bodyPr>
            <a:noAutofit/>
          </a:bodyPr>
          <a:lstStyle/>
          <a:p>
            <a:pPr lvl="0"/>
            <a:r>
              <a:rPr lang="hu-HU" sz="2400" dirty="0"/>
              <a:t>Határozottan és készségesen válaszolni Jézus hívására —mert késlekedésnek nincs helye.  </a:t>
            </a:r>
          </a:p>
          <a:p>
            <a:pPr lvl="0"/>
            <a:r>
              <a:rPr lang="hu-HU" sz="2400" dirty="0"/>
              <a:t>Engedelmesen követni Őt — még szenvedés és áldozatok árán is.  </a:t>
            </a:r>
          </a:p>
          <a:p>
            <a:pPr lvl="0"/>
            <a:r>
              <a:rPr lang="hu-HU" sz="2400" dirty="0"/>
              <a:t>Teljes mértékben bízni az Úrban és tétovázás nélkül, hittel reagálni. </a:t>
            </a:r>
          </a:p>
          <a:p>
            <a:pPr lvl="0"/>
            <a:r>
              <a:rPr lang="hu-HU" sz="2400" dirty="0"/>
              <a:t>Az Úrral való kapcsolatot az első helyre tenni — a mindennapos imádkozást és Isten igéjének tanulmányozását is beleértve. </a:t>
            </a:r>
          </a:p>
          <a:p>
            <a:pPr lvl="0"/>
            <a:r>
              <a:rPr lang="hu-HU" sz="2400" dirty="0"/>
              <a:t>Megtagadni magunktól a világi örömöket, melyek az előretekintés helyett hátranézve visszahúznának. </a:t>
            </a:r>
          </a:p>
        </p:txBody>
      </p:sp>
    </p:spTree>
    <p:extLst>
      <p:ext uri="{BB962C8B-B14F-4D97-AF65-F5344CB8AC3E}">
        <p14:creationId xmlns:p14="http://schemas.microsoft.com/office/powerpoint/2010/main" val="3845365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7DE1AD-8F2C-5246-BADC-F36319B2A3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C1970-0AF9-B643-BF9B-DD117898F150}"/>
              </a:ext>
            </a:extLst>
          </p:cNvPr>
          <p:cNvSpPr>
            <a:spLocks noGrp="1"/>
          </p:cNvSpPr>
          <p:nvPr>
            <p:ph type="title"/>
          </p:nvPr>
        </p:nvSpPr>
        <p:spPr>
          <a:xfrm>
            <a:off x="336884" y="92596"/>
            <a:ext cx="6503754" cy="2141317"/>
          </a:xfrm>
        </p:spPr>
        <p:txBody>
          <a:bodyPr>
            <a:normAutofit/>
          </a:bodyPr>
          <a:lstStyle/>
          <a:p>
            <a:r>
              <a:rPr lang="hu-HU" sz="3200" b="1" dirty="0">
                <a:latin typeface="Avenir Next" panose="020B0503020202020204" pitchFamily="34" charset="0"/>
              </a:rPr>
              <a:t>KÉRDÉSEK </a:t>
            </a:r>
            <a:r>
              <a:rPr lang="hu-HU" sz="3200" dirty="0">
                <a:latin typeface="Avenir Next" panose="020B0503020202020204" pitchFamily="34" charset="0"/>
              </a:rPr>
              <a:t>AZ ÖNVIZSGÁLATHOZ</a:t>
            </a:r>
            <a:endParaRPr lang="en-US" sz="32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CBBDD103-29EC-F043-A3F1-4066B17294AB}"/>
              </a:ext>
            </a:extLst>
          </p:cNvPr>
          <p:cNvSpPr>
            <a:spLocks noGrp="1"/>
          </p:cNvSpPr>
          <p:nvPr>
            <p:ph idx="1"/>
          </p:nvPr>
        </p:nvSpPr>
        <p:spPr>
          <a:xfrm>
            <a:off x="594110" y="2121763"/>
            <a:ext cx="5235490" cy="3862348"/>
          </a:xfrm>
        </p:spPr>
        <p:txBody>
          <a:bodyPr>
            <a:normAutofit/>
          </a:bodyPr>
          <a:lstStyle/>
          <a:p>
            <a:pPr lvl="0"/>
            <a:r>
              <a:rPr lang="hu-HU" sz="2400" dirty="0"/>
              <a:t>Milyen kényelmi szempontot, vagy javakat helyezek az Úr elé az életemben?</a:t>
            </a:r>
          </a:p>
          <a:p>
            <a:pPr lvl="0"/>
            <a:r>
              <a:rPr lang="hu-HU" sz="2400" dirty="0"/>
              <a:t>Milyen kapcsolatok fontosabbak számomra a Krisztussal való kapcsolatomnál? </a:t>
            </a:r>
          </a:p>
          <a:p>
            <a:pPr lvl="0"/>
            <a:r>
              <a:rPr lang="hu-HU" sz="2400" dirty="0"/>
              <a:t>Kitől, vagy mitől függ jólétem és biztonságom? </a:t>
            </a:r>
          </a:p>
          <a:p>
            <a:pPr marL="0" indent="0">
              <a:lnSpc>
                <a:spcPct val="100000"/>
              </a:lnSpc>
              <a:buNone/>
            </a:pPr>
            <a:endParaRPr lang="en-US" sz="2400" dirty="0"/>
          </a:p>
        </p:txBody>
      </p:sp>
    </p:spTree>
    <p:extLst>
      <p:ext uri="{BB962C8B-B14F-4D97-AF65-F5344CB8AC3E}">
        <p14:creationId xmlns:p14="http://schemas.microsoft.com/office/powerpoint/2010/main" val="1643044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576E82-7F71-F846-82D2-1246D2B374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3" name="Freeform: Shape 22">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F10F5FD-3899-144A-8C09-3CD854EC2546}"/>
              </a:ext>
            </a:extLst>
          </p:cNvPr>
          <p:cNvSpPr>
            <a:spLocks noGrp="1"/>
          </p:cNvSpPr>
          <p:nvPr>
            <p:ph idx="1"/>
          </p:nvPr>
        </p:nvSpPr>
        <p:spPr>
          <a:xfrm>
            <a:off x="415737" y="836025"/>
            <a:ext cx="4104011" cy="3757750"/>
          </a:xfrm>
        </p:spPr>
        <p:txBody>
          <a:bodyPr anchor="t">
            <a:normAutofit/>
          </a:bodyPr>
          <a:lstStyle/>
          <a:p>
            <a:pPr marL="0" indent="0">
              <a:buNone/>
            </a:pPr>
            <a:r>
              <a:rPr lang="hu-HU" sz="2400" dirty="0">
                <a:latin typeface="Avenir Next"/>
              </a:rPr>
              <a:t>ISTEN ÁLDJON MEG BENNÜNKET, AMINT ŐSZINTÉN IMÁDKOZUNK A SZENTLÉLEK KIÁRADÁSÁÉRT, AMI A </a:t>
            </a:r>
            <a:r>
              <a:rPr lang="hu-HU" sz="2400" b="1" dirty="0">
                <a:latin typeface="Avenir Next"/>
              </a:rPr>
              <a:t>VALÓDI TANÍTVÁNYSÁG </a:t>
            </a:r>
            <a:r>
              <a:rPr lang="hu-HU" sz="2400" dirty="0">
                <a:latin typeface="Avenir Next"/>
              </a:rPr>
              <a:t>MELLETTI ELKÖTELEZŐDÉSÜNKRE ADOTT VÁLASZ LESZ. </a:t>
            </a:r>
            <a:endParaRPr lang="en-US" sz="2400" dirty="0">
              <a:latin typeface="Avenir Next"/>
            </a:endParaRPr>
          </a:p>
        </p:txBody>
      </p:sp>
    </p:spTree>
    <p:extLst>
      <p:ext uri="{BB962C8B-B14F-4D97-AF65-F5344CB8AC3E}">
        <p14:creationId xmlns:p14="http://schemas.microsoft.com/office/powerpoint/2010/main" val="170625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F7B7-766B-444C-9238-FCBAEA4CB23C}"/>
              </a:ext>
            </a:extLst>
          </p:cNvPr>
          <p:cNvSpPr>
            <a:spLocks noGrp="1"/>
          </p:cNvSpPr>
          <p:nvPr>
            <p:ph type="title"/>
          </p:nvPr>
        </p:nvSpPr>
        <p:spPr>
          <a:xfrm>
            <a:off x="655320" y="1240198"/>
            <a:ext cx="5120114" cy="1692794"/>
          </a:xfrm>
        </p:spPr>
        <p:txBody>
          <a:bodyPr>
            <a:normAutofit/>
          </a:bodyPr>
          <a:lstStyle/>
          <a:p>
            <a:r>
              <a:rPr lang="hu-HU" sz="3200" b="1" dirty="0"/>
              <a:t>Lukács 9:57-62</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D12C37-5CBE-B045-9BA7-1A7A54CE0A24}"/>
              </a:ext>
            </a:extLst>
          </p:cNvPr>
          <p:cNvSpPr>
            <a:spLocks noGrp="1"/>
          </p:cNvSpPr>
          <p:nvPr>
            <p:ph idx="1"/>
          </p:nvPr>
        </p:nvSpPr>
        <p:spPr>
          <a:xfrm>
            <a:off x="266218" y="2743201"/>
            <a:ext cx="5729633" cy="3541852"/>
          </a:xfrm>
        </p:spPr>
        <p:txBody>
          <a:bodyPr>
            <a:normAutofit/>
          </a:bodyPr>
          <a:lstStyle/>
          <a:p>
            <a:pPr marL="0" indent="0">
              <a:lnSpc>
                <a:spcPts val="2000"/>
              </a:lnSpc>
              <a:spcAft>
                <a:spcPts val="0"/>
              </a:spcAft>
              <a:buNone/>
              <a:tabLst>
                <a:tab pos="457200" algn="l"/>
              </a:tabLst>
            </a:pPr>
            <a:r>
              <a:rPr lang="hu-HU" baseline="30000" dirty="0">
                <a:ea typeface="Calibri" panose="020F0502020204030204" pitchFamily="34" charset="0"/>
                <a:cs typeface="Calibri" panose="020F0502020204030204" pitchFamily="34" charset="0"/>
              </a:rPr>
              <a:t>57</a:t>
            </a:r>
            <a:r>
              <a:rPr lang="hu-HU" dirty="0">
                <a:ea typeface="Calibri" panose="020F0502020204030204" pitchFamily="34" charset="0"/>
                <a:cs typeface="Calibri" panose="020F0502020204030204" pitchFamily="34" charset="0"/>
              </a:rPr>
              <a:t>    Lőn pedig, mikor menének, </a:t>
            </a:r>
          </a:p>
          <a:p>
            <a:pPr marL="0" indent="0">
              <a:lnSpc>
                <a:spcPts val="2000"/>
              </a:lnSpc>
              <a:spcAft>
                <a:spcPts val="0"/>
              </a:spcAft>
              <a:buNone/>
              <a:tabLst>
                <a:tab pos="457200" algn="l"/>
              </a:tabLst>
            </a:pPr>
            <a:r>
              <a:rPr lang="hu-HU" dirty="0">
                <a:ea typeface="Calibri" panose="020F0502020204030204" pitchFamily="34" charset="0"/>
                <a:cs typeface="Calibri" panose="020F0502020204030204" pitchFamily="34" charset="0"/>
              </a:rPr>
              <a:t>valaki monda néki az úton: Követlek </a:t>
            </a:r>
          </a:p>
          <a:p>
            <a:pPr marL="0" indent="0">
              <a:lnSpc>
                <a:spcPts val="2000"/>
              </a:lnSpc>
              <a:spcAft>
                <a:spcPts val="0"/>
              </a:spcAft>
              <a:buNone/>
              <a:tabLst>
                <a:tab pos="457200" algn="l"/>
              </a:tabLst>
            </a:pPr>
            <a:r>
              <a:rPr lang="hu-HU" dirty="0">
                <a:ea typeface="Calibri" panose="020F0502020204030204" pitchFamily="34" charset="0"/>
                <a:cs typeface="Calibri" panose="020F0502020204030204" pitchFamily="34" charset="0"/>
              </a:rPr>
              <a:t>téged Uram, valahová mégy!</a:t>
            </a:r>
          </a:p>
          <a:p>
            <a:pPr marL="0" indent="0">
              <a:lnSpc>
                <a:spcPts val="2000"/>
              </a:lnSpc>
              <a:spcAft>
                <a:spcPts val="0"/>
              </a:spcAft>
              <a:buNone/>
              <a:tabLst>
                <a:tab pos="457200" algn="l"/>
              </a:tabLst>
            </a:pPr>
            <a:endParaRPr lang="hu-HU" dirty="0">
              <a:ea typeface="Calibri" panose="020F0502020204030204" pitchFamily="34" charset="0"/>
              <a:cs typeface="Times New Roman" panose="02020603050405020304" pitchFamily="18" charset="0"/>
            </a:endParaRPr>
          </a:p>
          <a:p>
            <a:pPr marL="0" indent="0">
              <a:lnSpc>
                <a:spcPts val="2000"/>
              </a:lnSpc>
              <a:spcAft>
                <a:spcPts val="0"/>
              </a:spcAft>
              <a:buNone/>
              <a:tabLst>
                <a:tab pos="457200" algn="l"/>
              </a:tabLst>
            </a:pPr>
            <a:r>
              <a:rPr lang="hu-HU" baseline="30000" dirty="0">
                <a:ea typeface="Calibri" panose="020F0502020204030204" pitchFamily="34" charset="0"/>
                <a:cs typeface="Calibri" panose="020F0502020204030204" pitchFamily="34" charset="0"/>
              </a:rPr>
              <a:t>58</a:t>
            </a:r>
            <a:r>
              <a:rPr lang="hu-HU" dirty="0">
                <a:ea typeface="Calibri" panose="020F0502020204030204" pitchFamily="34" charset="0"/>
                <a:cs typeface="Calibri" panose="020F0502020204030204" pitchFamily="34" charset="0"/>
              </a:rPr>
              <a:t>    És monda néki Jézus: A rókáknak </a:t>
            </a:r>
          </a:p>
          <a:p>
            <a:pPr marL="0" indent="0">
              <a:lnSpc>
                <a:spcPts val="2000"/>
              </a:lnSpc>
              <a:spcAft>
                <a:spcPts val="0"/>
              </a:spcAft>
              <a:buNone/>
              <a:tabLst>
                <a:tab pos="457200" algn="l"/>
              </a:tabLst>
            </a:pPr>
            <a:r>
              <a:rPr lang="hu-HU" dirty="0">
                <a:ea typeface="Calibri" panose="020F0502020204030204" pitchFamily="34" charset="0"/>
                <a:cs typeface="Calibri" panose="020F0502020204030204" pitchFamily="34" charset="0"/>
              </a:rPr>
              <a:t>barlangjuk van, és az égi madaraknak</a:t>
            </a:r>
          </a:p>
          <a:p>
            <a:pPr marL="0" indent="0">
              <a:lnSpc>
                <a:spcPts val="2000"/>
              </a:lnSpc>
              <a:spcAft>
                <a:spcPts val="0"/>
              </a:spcAft>
              <a:buNone/>
              <a:tabLst>
                <a:tab pos="457200" algn="l"/>
              </a:tabLst>
            </a:pPr>
            <a:r>
              <a:rPr lang="hu-HU" dirty="0">
                <a:ea typeface="Calibri" panose="020F0502020204030204" pitchFamily="34" charset="0"/>
                <a:cs typeface="Calibri" panose="020F0502020204030204" pitchFamily="34" charset="0"/>
              </a:rPr>
              <a:t>fészkük; de az ember Fiának nincs</a:t>
            </a:r>
          </a:p>
          <a:p>
            <a:pPr marL="0" indent="0">
              <a:lnSpc>
                <a:spcPts val="2000"/>
              </a:lnSpc>
              <a:spcAft>
                <a:spcPts val="0"/>
              </a:spcAft>
              <a:buNone/>
              <a:tabLst>
                <a:tab pos="457200" algn="l"/>
              </a:tabLst>
            </a:pPr>
            <a:r>
              <a:rPr lang="hu-HU" dirty="0">
                <a:ea typeface="Calibri" panose="020F0502020204030204" pitchFamily="34" charset="0"/>
                <a:cs typeface="Calibri" panose="020F0502020204030204" pitchFamily="34" charset="0"/>
              </a:rPr>
              <a:t>fejét hová lehajtania.</a:t>
            </a:r>
            <a:endParaRPr lang="hu-HU" dirty="0">
              <a:ea typeface="Calibri" panose="020F0502020204030204" pitchFamily="34" charset="0"/>
              <a:cs typeface="Times New Roman" panose="02020603050405020304" pitchFamily="18" charset="0"/>
            </a:endParaRPr>
          </a:p>
          <a:p>
            <a:pPr marL="0" indent="0">
              <a:buNone/>
            </a:pPr>
            <a:r>
              <a:rPr lang="hu-HU" dirty="0">
                <a:cs typeface="Times New Roman" panose="02020603050405020304" pitchFamily="18" charset="0"/>
              </a:rPr>
              <a:t> </a:t>
            </a:r>
          </a:p>
          <a:p>
            <a:pPr marL="0" indent="0">
              <a:buNone/>
            </a:pPr>
            <a:endParaRPr lang="en-US" dirty="0"/>
          </a:p>
        </p:txBody>
      </p:sp>
      <p:pic>
        <p:nvPicPr>
          <p:cNvPr id="4" name="Picture 3">
            <a:extLst>
              <a:ext uri="{FF2B5EF4-FFF2-40B4-BE49-F238E27FC236}">
                <a16:creationId xmlns:a16="http://schemas.microsoft.com/office/drawing/2014/main" id="{E89F000A-1BA2-A746-9D0D-1A5FF1796F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1409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F7B7-766B-444C-9238-FCBAEA4CB23C}"/>
              </a:ext>
            </a:extLst>
          </p:cNvPr>
          <p:cNvSpPr>
            <a:spLocks noGrp="1"/>
          </p:cNvSpPr>
          <p:nvPr>
            <p:ph type="title"/>
          </p:nvPr>
        </p:nvSpPr>
        <p:spPr>
          <a:xfrm>
            <a:off x="655320" y="1305653"/>
            <a:ext cx="5120114" cy="1692794"/>
          </a:xfrm>
        </p:spPr>
        <p:txBody>
          <a:bodyPr>
            <a:normAutofit/>
          </a:bodyPr>
          <a:lstStyle/>
          <a:p>
            <a:r>
              <a:rPr lang="hu-HU" sz="3200" b="1" dirty="0"/>
              <a:t>Lukács 9:57-62</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D12C37-5CBE-B045-9BA7-1A7A54CE0A24}"/>
              </a:ext>
            </a:extLst>
          </p:cNvPr>
          <p:cNvSpPr>
            <a:spLocks noGrp="1"/>
          </p:cNvSpPr>
          <p:nvPr>
            <p:ph idx="1"/>
          </p:nvPr>
        </p:nvSpPr>
        <p:spPr>
          <a:xfrm>
            <a:off x="628650" y="2731789"/>
            <a:ext cx="5120113" cy="3590633"/>
          </a:xfrm>
        </p:spPr>
        <p:txBody>
          <a:bodyPr>
            <a:normAutofit fontScale="92500" lnSpcReduction="10000"/>
          </a:bodyPr>
          <a:lstStyle/>
          <a:p>
            <a:pPr marL="0" indent="0">
              <a:lnSpc>
                <a:spcPct val="100000"/>
              </a:lnSpc>
              <a:spcAft>
                <a:spcPts val="0"/>
              </a:spcAft>
              <a:buNone/>
              <a:tabLst>
                <a:tab pos="457200" algn="l"/>
              </a:tabLst>
            </a:pPr>
            <a:r>
              <a:rPr lang="hu-HU" baseline="30000" dirty="0">
                <a:latin typeface="Calibri" panose="020F0502020204030204" pitchFamily="34" charset="0"/>
                <a:ea typeface="Calibri" panose="020F0502020204030204" pitchFamily="34" charset="0"/>
                <a:cs typeface="Calibri" panose="020F0502020204030204" pitchFamily="34" charset="0"/>
              </a:rPr>
              <a:t>59</a:t>
            </a:r>
            <a:r>
              <a:rPr lang="hu-HU" dirty="0">
                <a:latin typeface="Calibri" panose="020F0502020204030204" pitchFamily="34" charset="0"/>
                <a:ea typeface="Calibri" panose="020F0502020204030204" pitchFamily="34" charset="0"/>
                <a:cs typeface="Calibri" panose="020F0502020204030204" pitchFamily="34" charset="0"/>
              </a:rPr>
              <a:t>    Monda pedig másnak: Kövess engem. Az pedig monda: Uram, engedd meg nékem, hogy előbb elmenjek és eltemessem az én atyámat.</a:t>
            </a:r>
            <a:endParaRPr lang="hu-HU"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0"/>
              </a:spcAft>
              <a:buNone/>
              <a:tabLst>
                <a:tab pos="457200" algn="l"/>
              </a:tabLst>
            </a:pPr>
            <a:r>
              <a:rPr lang="hu-HU" baseline="30000" dirty="0">
                <a:latin typeface="Calibri" panose="020F0502020204030204" pitchFamily="34" charset="0"/>
                <a:ea typeface="Calibri" panose="020F0502020204030204" pitchFamily="34" charset="0"/>
                <a:cs typeface="Calibri" panose="020F0502020204030204" pitchFamily="34" charset="0"/>
              </a:rPr>
              <a:t>60</a:t>
            </a:r>
            <a:r>
              <a:rPr lang="hu-HU" dirty="0">
                <a:latin typeface="Calibri" panose="020F0502020204030204" pitchFamily="34" charset="0"/>
                <a:ea typeface="Calibri" panose="020F0502020204030204" pitchFamily="34" charset="0"/>
                <a:cs typeface="Calibri" panose="020F0502020204030204" pitchFamily="34" charset="0"/>
              </a:rPr>
              <a:t>   Monda pedig néki Jézus: Hadd temessék el a halottak az ő halottaikat: te pedig elmenvén, hirdesd az Isten országát.</a:t>
            </a:r>
            <a:endParaRPr lang="hu-HU"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16D1B24D-CC1D-0747-A23B-1649337587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206756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F7B7-766B-444C-9238-FCBAEA4CB23C}"/>
              </a:ext>
            </a:extLst>
          </p:cNvPr>
          <p:cNvSpPr>
            <a:spLocks noGrp="1"/>
          </p:cNvSpPr>
          <p:nvPr>
            <p:ph type="title"/>
          </p:nvPr>
        </p:nvSpPr>
        <p:spPr>
          <a:xfrm>
            <a:off x="655320" y="1214212"/>
            <a:ext cx="5120114" cy="1692794"/>
          </a:xfrm>
        </p:spPr>
        <p:txBody>
          <a:bodyPr>
            <a:normAutofit/>
          </a:bodyPr>
          <a:lstStyle/>
          <a:p>
            <a:r>
              <a:rPr lang="hu-HU" sz="3600" b="1" dirty="0"/>
              <a:t>Lukács 9:57-62</a:t>
            </a:r>
          </a:p>
        </p:txBody>
      </p:sp>
      <p:cxnSp>
        <p:nvCxnSpPr>
          <p:cNvPr id="16" name="Straight Arrow Connector 1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D12C37-5CBE-B045-9BA7-1A7A54CE0A24}"/>
              </a:ext>
            </a:extLst>
          </p:cNvPr>
          <p:cNvSpPr>
            <a:spLocks noGrp="1"/>
          </p:cNvSpPr>
          <p:nvPr>
            <p:ph idx="1"/>
          </p:nvPr>
        </p:nvSpPr>
        <p:spPr>
          <a:xfrm>
            <a:off x="551905" y="2531019"/>
            <a:ext cx="5120114" cy="3968636"/>
          </a:xfrm>
        </p:spPr>
        <p:txBody>
          <a:bodyPr>
            <a:normAutofit lnSpcReduction="10000"/>
          </a:bodyPr>
          <a:lstStyle/>
          <a:p>
            <a:pPr marL="0" indent="0">
              <a:lnSpc>
                <a:spcPct val="100000"/>
              </a:lnSpc>
              <a:spcAft>
                <a:spcPts val="0"/>
              </a:spcAft>
              <a:buNone/>
              <a:tabLst>
                <a:tab pos="457200" algn="l"/>
              </a:tabLst>
            </a:pPr>
            <a:r>
              <a:rPr lang="hu-HU" baseline="30000" dirty="0">
                <a:latin typeface="Calibri" panose="020F0502020204030204" pitchFamily="34" charset="0"/>
                <a:ea typeface="Calibri" panose="020F0502020204030204" pitchFamily="34" charset="0"/>
                <a:cs typeface="Calibri" panose="020F0502020204030204" pitchFamily="34" charset="0"/>
              </a:rPr>
              <a:t>61</a:t>
            </a:r>
            <a:r>
              <a:rPr lang="hu-HU" dirty="0">
                <a:latin typeface="Calibri" panose="020F0502020204030204" pitchFamily="34" charset="0"/>
                <a:ea typeface="Calibri" panose="020F0502020204030204" pitchFamily="34" charset="0"/>
                <a:cs typeface="Calibri" panose="020F0502020204030204" pitchFamily="34" charset="0"/>
              </a:rPr>
              <a:t>   Monda pedig más is: Követlek téged Uram; de előbb engedd meg nékem, hogy búcsút vegyek azoktól, akik az én házamban vannak.</a:t>
            </a:r>
            <a:endParaRPr lang="hu-HU"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0"/>
              </a:spcAft>
              <a:buNone/>
              <a:tabLst>
                <a:tab pos="457200" algn="l"/>
              </a:tabLst>
            </a:pPr>
            <a:r>
              <a:rPr lang="hu-HU" baseline="30000" dirty="0">
                <a:latin typeface="Calibri" panose="020F0502020204030204" pitchFamily="34" charset="0"/>
                <a:ea typeface="Calibri" panose="020F0502020204030204" pitchFamily="34" charset="0"/>
                <a:cs typeface="Calibri" panose="020F0502020204030204" pitchFamily="34" charset="0"/>
              </a:rPr>
              <a:t>62</a:t>
            </a:r>
            <a:r>
              <a:rPr lang="hu-HU" dirty="0">
                <a:latin typeface="Calibri" panose="020F0502020204030204" pitchFamily="34" charset="0"/>
                <a:ea typeface="Calibri" panose="020F0502020204030204" pitchFamily="34" charset="0"/>
                <a:cs typeface="Calibri" panose="020F0502020204030204" pitchFamily="34" charset="0"/>
              </a:rPr>
              <a:t>   És monda néki Jézus: Valaki az eke szarvára veti kezét, és hátra tekint, nem alkalmas az Isten országára</a:t>
            </a:r>
            <a:endParaRPr lang="hu-HU"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119389EC-D71B-0A4E-8196-C145C16682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164001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2CE9-F386-CC46-B849-7AEE594DBF5A}"/>
              </a:ext>
            </a:extLst>
          </p:cNvPr>
          <p:cNvSpPr>
            <a:spLocks noGrp="1"/>
          </p:cNvSpPr>
          <p:nvPr>
            <p:ph type="title"/>
          </p:nvPr>
        </p:nvSpPr>
        <p:spPr>
          <a:xfrm>
            <a:off x="590005" y="1266464"/>
            <a:ext cx="5120114" cy="1692794"/>
          </a:xfrm>
        </p:spPr>
        <p:txBody>
          <a:bodyPr>
            <a:normAutofit/>
          </a:bodyPr>
          <a:lstStyle/>
          <a:p>
            <a:r>
              <a:rPr lang="hu-HU" sz="3600" b="1" dirty="0">
                <a:latin typeface="Avenir Next" panose="020B0503020202020204" pitchFamily="34" charset="0"/>
              </a:rPr>
              <a:t>KÖVESS ENGEM!</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A7D15A-7F44-404E-90D3-BA33F8AA1EEA}"/>
              </a:ext>
            </a:extLst>
          </p:cNvPr>
          <p:cNvSpPr>
            <a:spLocks noGrp="1"/>
          </p:cNvSpPr>
          <p:nvPr>
            <p:ph idx="1"/>
          </p:nvPr>
        </p:nvSpPr>
        <p:spPr>
          <a:xfrm>
            <a:off x="654232" y="2588097"/>
            <a:ext cx="5120113" cy="3462228"/>
          </a:xfrm>
        </p:spPr>
        <p:txBody>
          <a:bodyPr>
            <a:normAutofit/>
          </a:bodyPr>
          <a:lstStyle/>
          <a:p>
            <a:pPr marL="0" indent="0">
              <a:buNone/>
            </a:pPr>
            <a:r>
              <a:rPr lang="hu-HU" sz="2400" b="1" dirty="0"/>
              <a:t>57. vers </a:t>
            </a:r>
            <a:r>
              <a:rPr lang="hu-HU" sz="2400" dirty="0"/>
              <a:t>- 1. példa: </a:t>
            </a:r>
          </a:p>
          <a:p>
            <a:pPr marL="0" indent="0">
              <a:buNone/>
            </a:pPr>
            <a:endParaRPr lang="hu-HU" sz="1800" dirty="0"/>
          </a:p>
          <a:p>
            <a:pPr marL="0" indent="0">
              <a:lnSpc>
                <a:spcPct val="100000"/>
              </a:lnSpc>
              <a:buNone/>
            </a:pPr>
            <a:r>
              <a:rPr lang="hu-HU" sz="3200" dirty="0"/>
              <a:t>Ez az ember </a:t>
            </a:r>
            <a:r>
              <a:rPr lang="hu-HU" sz="3200" b="1" dirty="0">
                <a:solidFill>
                  <a:srgbClr val="C00000"/>
                </a:solidFill>
              </a:rPr>
              <a:t>elhamarkodottan lelkesedik.  </a:t>
            </a:r>
            <a:r>
              <a:rPr lang="hu-HU" sz="3200" dirty="0">
                <a:solidFill>
                  <a:srgbClr val="C00000"/>
                </a:solidFill>
              </a:rPr>
              <a:t> </a:t>
            </a:r>
          </a:p>
          <a:p>
            <a:pPr marL="0" indent="0">
              <a:lnSpc>
                <a:spcPct val="100000"/>
              </a:lnSpc>
              <a:buNone/>
            </a:pPr>
            <a:r>
              <a:rPr lang="hu-HU" sz="3200" dirty="0"/>
              <a:t>Elhívás nélkül ajánlkozik  Jézus követésére.  </a:t>
            </a:r>
          </a:p>
        </p:txBody>
      </p:sp>
      <p:pic>
        <p:nvPicPr>
          <p:cNvPr id="4" name="Picture 3">
            <a:extLst>
              <a:ext uri="{FF2B5EF4-FFF2-40B4-BE49-F238E27FC236}">
                <a16:creationId xmlns:a16="http://schemas.microsoft.com/office/drawing/2014/main" id="{2E172910-7874-8046-A702-D5288FE64D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82035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2CE9-F386-CC46-B849-7AEE594DBF5A}"/>
              </a:ext>
            </a:extLst>
          </p:cNvPr>
          <p:cNvSpPr>
            <a:spLocks noGrp="1"/>
          </p:cNvSpPr>
          <p:nvPr>
            <p:ph type="title"/>
          </p:nvPr>
        </p:nvSpPr>
        <p:spPr>
          <a:xfrm>
            <a:off x="590005" y="1253399"/>
            <a:ext cx="5120114" cy="1692794"/>
          </a:xfrm>
        </p:spPr>
        <p:txBody>
          <a:bodyPr>
            <a:normAutofit/>
          </a:bodyPr>
          <a:lstStyle/>
          <a:p>
            <a:r>
              <a:rPr lang="hu-HU" sz="3600" b="1" dirty="0">
                <a:latin typeface="Avenir Next" panose="020B0503020202020204" pitchFamily="34" charset="0"/>
              </a:rPr>
              <a:t>KÖVESS ENGEM!</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A7D15A-7F44-404E-90D3-BA33F8AA1EEA}"/>
              </a:ext>
            </a:extLst>
          </p:cNvPr>
          <p:cNvSpPr>
            <a:spLocks noGrp="1"/>
          </p:cNvSpPr>
          <p:nvPr>
            <p:ph idx="1"/>
          </p:nvPr>
        </p:nvSpPr>
        <p:spPr>
          <a:xfrm>
            <a:off x="655321" y="2575033"/>
            <a:ext cx="5120113" cy="3936977"/>
          </a:xfrm>
        </p:spPr>
        <p:txBody>
          <a:bodyPr>
            <a:normAutofit/>
          </a:bodyPr>
          <a:lstStyle/>
          <a:p>
            <a:pPr marL="0" indent="0">
              <a:lnSpc>
                <a:spcPct val="100000"/>
              </a:lnSpc>
              <a:buNone/>
            </a:pPr>
            <a:r>
              <a:rPr lang="hu-HU" sz="2400" b="1" dirty="0"/>
              <a:t>59. vers </a:t>
            </a:r>
            <a:r>
              <a:rPr lang="hu-HU" sz="2400" dirty="0"/>
              <a:t>2. példa: </a:t>
            </a:r>
          </a:p>
          <a:p>
            <a:pPr marL="0" indent="0">
              <a:lnSpc>
                <a:spcPct val="100000"/>
              </a:lnSpc>
              <a:buNone/>
            </a:pPr>
            <a:endParaRPr lang="hu-HU" sz="1100" dirty="0"/>
          </a:p>
          <a:p>
            <a:pPr marL="0" indent="0">
              <a:lnSpc>
                <a:spcPct val="100000"/>
              </a:lnSpc>
              <a:buNone/>
            </a:pPr>
            <a:r>
              <a:rPr lang="hu-HU" sz="3200" dirty="0"/>
              <a:t>Ennek az embernek </a:t>
            </a:r>
            <a:r>
              <a:rPr lang="hu-HU" sz="3200" b="1" dirty="0">
                <a:solidFill>
                  <a:srgbClr val="C00000"/>
                </a:solidFill>
              </a:rPr>
              <a:t>más irányú feladatai </a:t>
            </a:r>
            <a:r>
              <a:rPr lang="hu-HU" sz="3200" dirty="0"/>
              <a:t>vannak. </a:t>
            </a:r>
          </a:p>
          <a:p>
            <a:pPr marL="0" indent="0">
              <a:lnSpc>
                <a:spcPct val="100000"/>
              </a:lnSpc>
              <a:buNone/>
            </a:pPr>
            <a:r>
              <a:rPr lang="hu-HU" sz="3200" dirty="0"/>
              <a:t>Erős kényszert érez Krisztus követésére, de más felelősségek terhelik. </a:t>
            </a:r>
          </a:p>
          <a:p>
            <a:pPr marL="0" indent="0">
              <a:lnSpc>
                <a:spcPct val="100000"/>
              </a:lnSpc>
              <a:buNone/>
            </a:pPr>
            <a:endParaRPr lang="en-US" sz="2400" dirty="0"/>
          </a:p>
        </p:txBody>
      </p:sp>
      <p:pic>
        <p:nvPicPr>
          <p:cNvPr id="4" name="Picture 3">
            <a:extLst>
              <a:ext uri="{FF2B5EF4-FFF2-40B4-BE49-F238E27FC236}">
                <a16:creationId xmlns:a16="http://schemas.microsoft.com/office/drawing/2014/main" id="{3DE54F47-246F-124D-9DD6-F9DA261399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565985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2CE9-F386-CC46-B849-7AEE594DBF5A}"/>
              </a:ext>
            </a:extLst>
          </p:cNvPr>
          <p:cNvSpPr>
            <a:spLocks noGrp="1"/>
          </p:cNvSpPr>
          <p:nvPr>
            <p:ph type="title"/>
          </p:nvPr>
        </p:nvSpPr>
        <p:spPr>
          <a:xfrm>
            <a:off x="603068" y="1266463"/>
            <a:ext cx="5120114" cy="1692794"/>
          </a:xfrm>
        </p:spPr>
        <p:txBody>
          <a:bodyPr>
            <a:normAutofit/>
          </a:bodyPr>
          <a:lstStyle/>
          <a:p>
            <a:r>
              <a:rPr lang="hu-HU" sz="3600" b="1" dirty="0">
                <a:latin typeface="Avenir Next" panose="020B0503020202020204" pitchFamily="34" charset="0"/>
              </a:rPr>
              <a:t>KÖVESS ENGEM!</a:t>
            </a:r>
            <a:endParaRPr lang="en-US" sz="3600" b="1" dirty="0">
              <a:latin typeface="Avenir Next" panose="020B0503020202020204" pitchFamily="34" charset="0"/>
            </a:endParaRP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A7D15A-7F44-404E-90D3-BA33F8AA1EEA}"/>
              </a:ext>
            </a:extLst>
          </p:cNvPr>
          <p:cNvSpPr>
            <a:spLocks noGrp="1"/>
          </p:cNvSpPr>
          <p:nvPr>
            <p:ph idx="1"/>
          </p:nvPr>
        </p:nvSpPr>
        <p:spPr>
          <a:xfrm>
            <a:off x="655321" y="2575034"/>
            <a:ext cx="5120113" cy="3862836"/>
          </a:xfrm>
        </p:spPr>
        <p:txBody>
          <a:bodyPr>
            <a:normAutofit lnSpcReduction="10000"/>
          </a:bodyPr>
          <a:lstStyle/>
          <a:p>
            <a:pPr marL="0" indent="0">
              <a:lnSpc>
                <a:spcPct val="100000"/>
              </a:lnSpc>
              <a:buNone/>
            </a:pPr>
            <a:r>
              <a:rPr lang="hu-HU" sz="2400" b="1" dirty="0"/>
              <a:t>61. Vers </a:t>
            </a:r>
            <a:r>
              <a:rPr lang="hu-HU" sz="2400" dirty="0"/>
              <a:t>3. példa: </a:t>
            </a:r>
          </a:p>
          <a:p>
            <a:pPr marL="0" indent="0">
              <a:lnSpc>
                <a:spcPct val="100000"/>
              </a:lnSpc>
              <a:buNone/>
            </a:pPr>
            <a:endParaRPr lang="hu-HU" sz="1100" dirty="0"/>
          </a:p>
          <a:p>
            <a:pPr marL="0" indent="0">
              <a:lnSpc>
                <a:spcPct val="100000"/>
              </a:lnSpc>
              <a:buNone/>
            </a:pPr>
            <a:r>
              <a:rPr lang="hu-HU" sz="3200" dirty="0"/>
              <a:t>Ez az ember </a:t>
            </a:r>
            <a:r>
              <a:rPr lang="hu-HU" sz="3200" b="1" dirty="0">
                <a:solidFill>
                  <a:srgbClr val="C00000"/>
                </a:solidFill>
              </a:rPr>
              <a:t>megosztott lelkületű.</a:t>
            </a:r>
            <a:endParaRPr lang="hu-HU" sz="3200" dirty="0">
              <a:solidFill>
                <a:srgbClr val="C00000"/>
              </a:solidFill>
            </a:endParaRPr>
          </a:p>
          <a:p>
            <a:pPr marL="0" indent="0">
              <a:lnSpc>
                <a:spcPct val="100000"/>
              </a:lnSpc>
              <a:buNone/>
            </a:pPr>
            <a:r>
              <a:rPr lang="hu-HU" sz="3200" dirty="0"/>
              <a:t>Szívesen követné Jézust, de előbb a saját ügyeit szeretné, a saját feltételei szerint rendezni.  </a:t>
            </a:r>
          </a:p>
        </p:txBody>
      </p:sp>
      <p:pic>
        <p:nvPicPr>
          <p:cNvPr id="4" name="Picture 3">
            <a:extLst>
              <a:ext uri="{FF2B5EF4-FFF2-40B4-BE49-F238E27FC236}">
                <a16:creationId xmlns:a16="http://schemas.microsoft.com/office/drawing/2014/main" id="{B753BCD6-4049-C848-A382-B2ADAB9FD7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260755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3446</TotalTime>
  <Words>4830</Words>
  <Application>Microsoft Office PowerPoint</Application>
  <PresentationFormat>Szélesvásznú</PresentationFormat>
  <Paragraphs>338</Paragraphs>
  <Slides>33</Slides>
  <Notes>33</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33</vt:i4>
      </vt:variant>
    </vt:vector>
  </HeadingPairs>
  <TitlesOfParts>
    <vt:vector size="40" baseType="lpstr">
      <vt:lpstr>Avenir Next</vt:lpstr>
      <vt:lpstr>Arial</vt:lpstr>
      <vt:lpstr>Calibri</vt:lpstr>
      <vt:lpstr>Calibri Light</vt:lpstr>
      <vt:lpstr>Georgia</vt:lpstr>
      <vt:lpstr>Symbol</vt:lpstr>
      <vt:lpstr>Office Theme</vt:lpstr>
      <vt:lpstr>  JÉZUSSAL  JÁRNI</vt:lpstr>
      <vt:lpstr>PowerPoint-bemutató</vt:lpstr>
      <vt:lpstr>PowerPoint-bemutató</vt:lpstr>
      <vt:lpstr>Lukács 9:57-62</vt:lpstr>
      <vt:lpstr>Lukács 9:57-62</vt:lpstr>
      <vt:lpstr>Lukács 9:57-62</vt:lpstr>
      <vt:lpstr>KÖVESS ENGEM!</vt:lpstr>
      <vt:lpstr>KÖVESS ENGEM!</vt:lpstr>
      <vt:lpstr>KÖVESS ENGEM!</vt:lpstr>
      <vt:lpstr>KÖVESS ENGEM!</vt:lpstr>
      <vt:lpstr>KÖVESS ENGEM!</vt:lpstr>
      <vt:lpstr>AZ ELHÍVÁS</vt:lpstr>
      <vt:lpstr>PowerPoint-bemutató</vt:lpstr>
      <vt:lpstr>AZ ELHÍVÁS</vt:lpstr>
      <vt:lpstr>AZ ÁR</vt:lpstr>
      <vt:lpstr>AZ ÁR</vt:lpstr>
      <vt:lpstr>AZ ÁR</vt:lpstr>
      <vt:lpstr>AZ ÁR</vt:lpstr>
      <vt:lpstr>AZ ÁR</vt:lpstr>
      <vt:lpstr>AZ ÁR, AMIBE JÉZUSNAK KERÜLT…</vt:lpstr>
      <vt:lpstr>AZ ÁR, AMIBE JÉZUSNAK KERÜLT…</vt:lpstr>
      <vt:lpstr>A KÖVETKEZMÉNYEK</vt:lpstr>
      <vt:lpstr>A KÖVETKEZMÉNYEK</vt:lpstr>
      <vt:lpstr>MÁTÉ 19:16-22</vt:lpstr>
      <vt:lpstr>MÁTÉ 19:16-22</vt:lpstr>
      <vt:lpstr>MÁTÉ 19:16-22</vt:lpstr>
      <vt:lpstr>A KÖVETKEZMÉNYEK</vt:lpstr>
      <vt:lpstr>A KÖVETKEZMÉNYEK</vt:lpstr>
      <vt:lpstr>„Bizodalmad legyen az Úrban teljes elmédből; a magad értelmére pedig ne támaszkodjál.”   (Péld 3:5) </vt:lpstr>
      <vt:lpstr>A KÖVETKEZMÉNYEK</vt:lpstr>
      <vt:lpstr>A VALÓDI TANÍTVÁNYSÁG A KÖVETKEZŐKET KÖVETELI MEG TŐLÜNK:</vt:lpstr>
      <vt:lpstr>KÉRDÉSEK AZ ÖNVIZSGÁLATHOZ</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Loved—Not Lost!</dc:title>
  <dc:creator>Turner, Rebecca</dc:creator>
  <cp:lastModifiedBy>T Maria</cp:lastModifiedBy>
  <cp:revision>220</cp:revision>
  <cp:lastPrinted>2018-09-10T23:22:52Z</cp:lastPrinted>
  <dcterms:created xsi:type="dcterms:W3CDTF">2018-09-05T17:57:48Z</dcterms:created>
  <dcterms:modified xsi:type="dcterms:W3CDTF">2019-02-12T11:30:14Z</dcterms:modified>
</cp:coreProperties>
</file>